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0"/>
  </p:notesMasterIdLst>
  <p:handoutMasterIdLst>
    <p:handoutMasterId r:id="rId31"/>
  </p:handoutMasterIdLst>
  <p:sldIdLst>
    <p:sldId id="266" r:id="rId2"/>
    <p:sldId id="294" r:id="rId3"/>
    <p:sldId id="288" r:id="rId4"/>
    <p:sldId id="291" r:id="rId5"/>
    <p:sldId id="316" r:id="rId6"/>
    <p:sldId id="317" r:id="rId7"/>
    <p:sldId id="296" r:id="rId8"/>
    <p:sldId id="297" r:id="rId9"/>
    <p:sldId id="303" r:id="rId10"/>
    <p:sldId id="311" r:id="rId11"/>
    <p:sldId id="313" r:id="rId12"/>
    <p:sldId id="302" r:id="rId13"/>
    <p:sldId id="269" r:id="rId14"/>
    <p:sldId id="290" r:id="rId15"/>
    <p:sldId id="308" r:id="rId16"/>
    <p:sldId id="287" r:id="rId17"/>
    <p:sldId id="300" r:id="rId18"/>
    <p:sldId id="318" r:id="rId19"/>
    <p:sldId id="304" r:id="rId20"/>
    <p:sldId id="305" r:id="rId21"/>
    <p:sldId id="310" r:id="rId22"/>
    <p:sldId id="286" r:id="rId23"/>
    <p:sldId id="298" r:id="rId24"/>
    <p:sldId id="307" r:id="rId25"/>
    <p:sldId id="306" r:id="rId26"/>
    <p:sldId id="301" r:id="rId27"/>
    <p:sldId id="315" r:id="rId28"/>
    <p:sldId id="267" r:id="rId2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060608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5622"/>
    <a:srgbClr val="0000FF"/>
    <a:srgbClr val="6600CC"/>
    <a:srgbClr val="00FF00"/>
    <a:srgbClr val="C3013D"/>
    <a:srgbClr val="0606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75" autoAdjust="0"/>
    <p:restoredTop sz="86809" autoAdjust="0"/>
  </p:normalViewPr>
  <p:slideViewPr>
    <p:cSldViewPr>
      <p:cViewPr varScale="1">
        <p:scale>
          <a:sx n="71" d="100"/>
          <a:sy n="71" d="100"/>
        </p:scale>
        <p:origin x="-1642" y="-77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BE499E8-B2B5-4093-870B-950E38C22D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3A13FF2-1007-4E2C-8E6F-260906F851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0CB48-80EA-4848-80C2-58667005786E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BB54AE-9DF1-4F1D-BEFC-967876E43221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458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4F997B-74B0-471E-8E26-47323081E3F1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13A24E-51A0-4FB3-9008-67CE00216E2A}" type="slidenum">
              <a:rPr lang="en-US" altLang="zh-TW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662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288BC-23F0-44F7-8E2C-7DDF9A1025B6}" type="slidenum">
              <a:rPr lang="en-US" altLang="zh-TW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TW" altLang="en-US" smtClean="0"/>
          </a:p>
        </p:txBody>
      </p:sp>
      <p:sp>
        <p:nvSpPr>
          <p:cNvPr id="2765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CF976-6F31-4010-B2EC-F3AC9FD2689F}" type="slidenum">
              <a:rPr lang="en-US" altLang="zh-TW"/>
              <a:pPr/>
              <a:t>28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DF12928-ED95-4FB9-A159-9464667AC3A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43226-9E01-486B-BF83-B047E900BE5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015B0-B18D-4C6A-89E0-4BCF982F27E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956A55B-2664-4E5F-B82E-8B31221FF1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CB182-87E4-406D-90AF-5F5FBD3E5C0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69F11-A6EE-4EBE-97B8-772D2EEE5E6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5B4239B-00A7-442F-B67E-D434D593269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5A4B7-32C9-4AD8-9C78-657EA88C6C8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CD56B571-C8BA-432C-AACF-B906326D24F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B4DD5D3-ABA1-4FD4-AD0F-45B9F6A628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C0ECA0-80C4-4700-A6F3-4EBF7FFBD5B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nccuga.nccu.edu.tw/sopmix/archive_four.php?class=10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sucon3.pcc.gov.tw/" TargetMode="External"/><Relationship Id="rId7" Type="http://schemas.openxmlformats.org/officeDocument/2006/relationships/hyperlink" Target="http://greenmark.epa.gov.tw/gplaw/appoint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eenliving.epa.gov.tw/GreenLife/Anonymous/LoginById.aspx" TargetMode="External"/><Relationship Id="rId5" Type="http://schemas.openxmlformats.org/officeDocument/2006/relationships/hyperlink" Target="http://ptp.sfaa.gov.tw/" TargetMode="External"/><Relationship Id="rId4" Type="http://schemas.openxmlformats.org/officeDocument/2006/relationships/hyperlink" Target="http://web.pcc.gov.tw/" TargetMode="External"/><Relationship Id="rId9" Type="http://schemas.openxmlformats.org/officeDocument/2006/relationships/image" Target="http://greenmark.epa.gov.tw/images/greenmark/chinese.gif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ccuga.nccu.edu.tw/sopmix/archive_four.php?class=103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25919;&#32317;&#23383;&#31532;1010001025&#34399;&#20989;%20(&#26410;&#20107;&#20808;&#36774;&#29702;&#35531;&#36092;&#20989;)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25919;&#32317;&#23383;&#31532;1030034565&#34399;&#20989;%20(&#26412;&#26657;10&#33836;&#20803;&#20197;&#19978;&#25505;&#36092;&#20844;&#38283;&#24501;&#27714;&#28858;&#21407;&#21063;)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35531;&#36092;&#21934;&#31684;&#20363;.pdf" TargetMode="External"/><Relationship Id="rId2" Type="http://schemas.openxmlformats.org/officeDocument/2006/relationships/hyperlink" Target="http://nccuga.nccu.edu.tw/AFF/archive1/archive_four.php?class=1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1196752"/>
            <a:ext cx="6048672" cy="2016224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年度新進行政人員教育訓練</a:t>
            </a:r>
            <a:r>
              <a:rPr lang="en-US" altLang="zh-TW" sz="3100" dirty="0" smtClean="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en-US" altLang="zh-TW" sz="3100" dirty="0" smtClean="0">
                <a:solidFill>
                  <a:srgbClr val="0000FF"/>
                </a:solidFill>
                <a:ea typeface="標楷體" pitchFamily="65" charset="-120"/>
              </a:rPr>
            </a:br>
            <a:r>
              <a:rPr lang="zh-TW" altLang="en-US" sz="4400" dirty="0" smtClean="0">
                <a:solidFill>
                  <a:srgbClr val="0000FF"/>
                </a:solidFill>
                <a:ea typeface="標楷體" pitchFamily="65" charset="-120"/>
              </a:rPr>
              <a:t>財物／勞務</a:t>
            </a:r>
            <a:r>
              <a:rPr lang="en-US" altLang="zh-TW" sz="4400" dirty="0" smtClean="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en-US" altLang="zh-TW" sz="4400" dirty="0" smtClean="0">
                <a:solidFill>
                  <a:srgbClr val="0000FF"/>
                </a:solidFill>
                <a:ea typeface="標楷體" pitchFamily="65" charset="-120"/>
              </a:rPr>
            </a:br>
            <a:r>
              <a:rPr lang="zh-TW" altLang="en-US" sz="4400" dirty="0" smtClean="0">
                <a:solidFill>
                  <a:srgbClr val="0000FF"/>
                </a:solidFill>
                <a:ea typeface="標楷體" pitchFamily="65" charset="-120"/>
              </a:rPr>
              <a:t>採購程序與核銷作業</a:t>
            </a:r>
            <a:endParaRPr lang="zh-TW" altLang="en-US" sz="2700" dirty="0" smtClean="0">
              <a:solidFill>
                <a:srgbClr val="0000FF"/>
              </a:solidFill>
              <a:ea typeface="標楷體" pitchFamily="65" charset="-120"/>
            </a:endParaRPr>
          </a:p>
        </p:txBody>
      </p:sp>
      <p:sp>
        <p:nvSpPr>
          <p:cNvPr id="4098" name="Rectangle 24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FBB3E-B32B-4D1A-9372-7AC70A49595E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1447800" y="609600"/>
            <a:ext cx="2819400" cy="3429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TW" altLang="zh-TW">
              <a:solidFill>
                <a:schemeClr val="tx1"/>
              </a:solidFill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TW" altLang="zh-TW" sz="4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3995936" y="5013176"/>
            <a:ext cx="36306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9pPr>
          </a:lstStyle>
          <a:p>
            <a:pPr lvl="0" algn="ctr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400" b="1" dirty="0" smtClean="0">
                <a:solidFill>
                  <a:srgbClr val="7030A0"/>
                </a:solidFill>
                <a:ea typeface="標楷體" pitchFamily="65" charset="-120"/>
              </a:rPr>
              <a:t>總務處事務組</a:t>
            </a:r>
            <a:endParaRPr kumimoji="0" lang="en-US" altLang="zh-TW" sz="2400" b="1" dirty="0" smtClean="0">
              <a:solidFill>
                <a:srgbClr val="7030A0"/>
              </a:solidFill>
              <a:ea typeface="標楷體" pitchFamily="65" charset="-120"/>
            </a:endParaRPr>
          </a:p>
          <a:p>
            <a:pPr lvl="0" algn="ctr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000" b="1" dirty="0" smtClean="0">
                <a:solidFill>
                  <a:srgbClr val="7030A0"/>
                </a:solidFill>
                <a:ea typeface="標楷體" pitchFamily="65" charset="-120"/>
              </a:rPr>
              <a:t>報告人：紀芳元</a:t>
            </a:r>
            <a:endParaRPr kumimoji="0" lang="en-US" altLang="zh-CN" sz="2000" b="1" u="sng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fld id="{2DEFA536-FFB7-4D84-AC8D-B2EF8C50588C}" type="datetime3">
              <a:rPr kumimoji="0" lang="zh-CN" altLang="en-US" sz="2000" b="1" u="sng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pPr algn="ctr">
                <a:lnSpc>
                  <a:spcPts val="2400"/>
                </a:lnSpc>
                <a:spcBef>
                  <a:spcPts val="0"/>
                </a:spcBef>
                <a:spcAft>
                  <a:spcPts val="0"/>
                </a:spcAft>
              </a:pPr>
              <a:t>2015年5月7日星期四</a:t>
            </a:fld>
            <a:endParaRPr kumimoji="0" lang="en-US" altLang="zh-TW" sz="2000" b="1" u="sng" dirty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uiExpand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922114"/>
          </a:xfrm>
        </p:spPr>
        <p:txBody>
          <a:bodyPr>
            <a:normAutofit/>
          </a:bodyPr>
          <a:lstStyle/>
          <a:p>
            <a:r>
              <a:rPr lang="zh-TW" altLang="en-US" sz="3200" b="1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請購案應備文件 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共同供應契約案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200800" cy="475252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800" dirty="0" smtClean="0"/>
              <a:t>請購單</a:t>
            </a:r>
            <a:r>
              <a:rPr lang="zh-TW" altLang="en-US" dirty="0" smtClean="0"/>
              <a:t>（空白處可作說明）</a:t>
            </a:r>
            <a:r>
              <a:rPr lang="zh-TW" altLang="en-US" sz="2800" dirty="0" smtClean="0"/>
              <a:t>或 簽呈</a:t>
            </a:r>
            <a:r>
              <a:rPr lang="en-US" altLang="zh-TW" dirty="0" smtClean="0"/>
              <a:t>(</a:t>
            </a:r>
            <a:r>
              <a:rPr lang="zh-TW" altLang="en-US" dirty="0" smtClean="0"/>
              <a:t>案件複雜須詳細說明時、需備請購單併陳</a:t>
            </a:r>
            <a:r>
              <a:rPr lang="en-US" altLang="zh-TW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經費核定清單 </a:t>
            </a:r>
            <a:r>
              <a:rPr lang="en-US" altLang="zh-TW" dirty="0" smtClean="0"/>
              <a:t>(</a:t>
            </a:r>
            <a:r>
              <a:rPr lang="zh-TW" altLang="en-US" dirty="0" smtClean="0"/>
              <a:t>研究計畫編號</a:t>
            </a:r>
            <a:r>
              <a:rPr lang="en-US" altLang="zh-TW" dirty="0" smtClean="0"/>
              <a:t>) </a:t>
            </a:r>
            <a:r>
              <a:rPr lang="zh-TW" altLang="en-US" sz="2800" dirty="0" smtClean="0"/>
              <a:t>或預算表</a:t>
            </a:r>
            <a:endParaRPr lang="en-US" altLang="zh-TW" sz="2800" dirty="0" smtClean="0"/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/>
              <a:t>      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確認預算來源並標明來源處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共同供應契約請購單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以下三項視需求陳核</a:t>
            </a:r>
            <a:r>
              <a:rPr lang="en-US" altLang="zh-TW" sz="2400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活動企劃書</a:t>
            </a:r>
            <a:endParaRPr lang="en-US" altLang="zh-TW" sz="2800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廠商報價資料</a:t>
            </a:r>
            <a:r>
              <a:rPr lang="zh-TW" altLang="en-US" sz="2400" dirty="0" smtClean="0"/>
              <a:t>（愈詳細明確愈好）</a:t>
            </a:r>
            <a:endParaRPr lang="en-US" altLang="zh-TW" sz="2400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其它</a:t>
            </a:r>
            <a:r>
              <a:rPr lang="zh-TW" altLang="en-US" sz="2400" dirty="0" smtClean="0"/>
              <a:t>（例如佐證之</a:t>
            </a:r>
            <a:r>
              <a:rPr lang="zh-TW" altLang="en-US" dirty="0" smtClean="0"/>
              <a:t>公文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等）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922114"/>
          </a:xfrm>
        </p:spPr>
        <p:txBody>
          <a:bodyPr>
            <a:normAutofit/>
          </a:bodyPr>
          <a:lstStyle/>
          <a:p>
            <a:r>
              <a:rPr lang="zh-TW" altLang="en-US" sz="3200" b="1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請購案應備文件 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逕向國外採購案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b="1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6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772816"/>
            <a:ext cx="7169224" cy="4392488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建議以簽呈請購</a:t>
            </a:r>
            <a:r>
              <a:rPr lang="zh-TW" altLang="en-US" sz="2800" b="1" spc="-1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（因案件較複雜，須詳細說明、同時另備請購單併陳）</a:t>
            </a:r>
            <a:endParaRPr lang="en-US" altLang="zh-TW" sz="2800" b="1" spc="-1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經費核定清單</a:t>
            </a:r>
            <a:r>
              <a:rPr lang="en-US" altLang="zh-TW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研究計畫編號</a:t>
            </a:r>
            <a:r>
              <a:rPr lang="en-US" altLang="zh-TW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或預算表</a:t>
            </a:r>
            <a:endParaRPr lang="en-US" altLang="zh-TW" sz="30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/>
              <a:t>       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確認預算來源並標明來源處</a:t>
            </a:r>
            <a:r>
              <a:rPr lang="zh-TW" altLang="en-US" dirty="0" smtClean="0"/>
              <a:t>）</a:t>
            </a:r>
            <a:endParaRPr lang="en-US" altLang="zh-TW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活動企劃書</a:t>
            </a:r>
            <a:endParaRPr lang="en-US" altLang="zh-TW" sz="30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國外廠商報價資料</a:t>
            </a:r>
            <a:endParaRPr lang="en-US" altLang="zh-TW" sz="30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28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 （含與國外廠商議價之</a:t>
            </a:r>
            <a:r>
              <a:rPr lang="en-US" altLang="zh-TW" sz="28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E-mail</a:t>
            </a:r>
            <a:r>
              <a:rPr lang="zh-TW" altLang="en-US" sz="28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完整記錄）</a:t>
            </a:r>
            <a:endParaRPr lang="en-US" altLang="zh-TW" sz="2800" b="1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其它</a:t>
            </a:r>
            <a:r>
              <a:rPr lang="zh-TW" altLang="en-US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（例如佐證之公文</a:t>
            </a:r>
            <a:r>
              <a:rPr lang="en-US" altLang="zh-TW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等）</a:t>
            </a:r>
            <a:endParaRPr lang="en-US" altLang="zh-TW" sz="28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169224" cy="850106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逾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萬元以上招標、決標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484784"/>
            <a:ext cx="7560840" cy="4464496"/>
          </a:xfrm>
        </p:spPr>
        <p:txBody>
          <a:bodyPr>
            <a:normAutofit/>
          </a:bodyPr>
          <a:lstStyle/>
          <a:p>
            <a:pPr>
              <a:lnSpc>
                <a:spcPts val="3000"/>
              </a:lnSpc>
            </a:pPr>
            <a:r>
              <a:rPr lang="zh-TW" altLang="en-US" sz="2600" b="1" dirty="0" smtClean="0">
                <a:solidFill>
                  <a:srgbClr val="C3013D"/>
                </a:solidFill>
                <a:latin typeface="+mn-ea"/>
              </a:rPr>
              <a:t>招標方式</a:t>
            </a:r>
          </a:p>
          <a:p>
            <a:pPr>
              <a:lnSpc>
                <a:spcPts val="3000"/>
              </a:lnSpc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限制性招標</a:t>
            </a:r>
            <a:endParaRPr lang="en-US" altLang="zh-TW" sz="2800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kern="100" dirty="0" smtClean="0">
                <a:latin typeface="+mn-ea"/>
              </a:rPr>
              <a:t>   </a:t>
            </a:r>
            <a:r>
              <a:rPr lang="en-US" altLang="zh-TW" kern="100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kern="100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限</a:t>
            </a:r>
            <a:r>
              <a:rPr lang="zh-TW" altLang="zh-TW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制性招標申請書</a:t>
            </a:r>
            <a:r>
              <a:rPr lang="zh-TW" altLang="en-US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kern="100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敘明理由，並備有關文件</a:t>
            </a:r>
            <a:r>
              <a:rPr lang="en-US" altLang="zh-TW" kern="100" spc="-8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>
              <a:lnSpc>
                <a:spcPts val="3000"/>
              </a:lnSpc>
              <a:buNone/>
            </a:pPr>
            <a:r>
              <a:rPr lang="en-US" altLang="zh-TW" dirty="0" smtClean="0">
                <a:latin typeface="+mn-ea"/>
              </a:rPr>
              <a:t>  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公開取得報價單或企劃書</a:t>
            </a:r>
            <a:r>
              <a:rPr lang="en-US" altLang="zh-TW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kern="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佰萬</a:t>
            </a:r>
            <a:r>
              <a:rPr lang="en-US" altLang="zh-TW" b="1" kern="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kern="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不含</a:t>
            </a:r>
            <a:r>
              <a:rPr lang="en-US" altLang="zh-TW" b="1" kern="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1" lang="zh-TW" altLang="en-US" b="1" kern="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以下</a:t>
            </a:r>
            <a:r>
              <a:rPr lang="en-US" altLang="zh-TW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spc="-1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公開招標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佰萬</a:t>
            </a:r>
            <a:r>
              <a:rPr lang="en-US" altLang="zh-TW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kern="0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b="1" kern="0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kumimoji="1" lang="zh-TW" altLang="en-US" b="1" kern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以上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選擇性招標</a:t>
            </a:r>
            <a:r>
              <a:rPr lang="en-US" altLang="zh-TW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建立合格廠商名單並定期檢討、少用</a:t>
            </a:r>
            <a:r>
              <a:rPr lang="en-US" altLang="zh-TW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spc="-15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</a:pPr>
            <a:r>
              <a:rPr lang="zh-TW" altLang="en-US" sz="2600" b="1" dirty="0" smtClean="0">
                <a:solidFill>
                  <a:srgbClr val="C3013D"/>
                </a:solidFill>
                <a:latin typeface="+mn-ea"/>
              </a:rPr>
              <a:t>決標原則</a:t>
            </a:r>
          </a:p>
          <a:p>
            <a:pPr>
              <a:lnSpc>
                <a:spcPts val="3000"/>
              </a:lnSpc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議價或比價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訂有底價</a:t>
            </a:r>
            <a:r>
              <a:rPr lang="en-US" altLang="zh-TW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buNone/>
            </a:pPr>
            <a:r>
              <a:rPr lang="zh-TW" altLang="en-US" dirty="0" smtClean="0">
                <a:latin typeface="+mn-ea"/>
              </a:rPr>
              <a:t>  </a:t>
            </a:r>
            <a:r>
              <a:rPr lang="en-US" altLang="zh-TW" dirty="0" smtClean="0">
                <a:latin typeface="+mn-ea"/>
              </a:rPr>
              <a:t>-</a:t>
            </a:r>
            <a:r>
              <a:rPr lang="zh-TW" altLang="en-US" dirty="0" smtClean="0">
                <a:latin typeface="+mn-ea"/>
              </a:rPr>
              <a:t> </a:t>
            </a:r>
            <a:r>
              <a:rPr lang="zh-TW" altLang="en-US" sz="2800" dirty="0" smtClean="0">
                <a:latin typeface="+mn-ea"/>
              </a:rPr>
              <a:t>適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準</a:t>
            </a:r>
            <a:r>
              <a:rPr lang="en-US" altLang="zh-TW" sz="2800" dirty="0" smtClean="0">
                <a:latin typeface="+mn-ea"/>
              </a:rPr>
              <a:t>)</a:t>
            </a:r>
            <a:r>
              <a:rPr lang="zh-TW" altLang="en-US" sz="2800" dirty="0" smtClean="0">
                <a:latin typeface="+mn-ea"/>
              </a:rPr>
              <a:t>用最有利標</a:t>
            </a:r>
            <a:r>
              <a:rPr lang="en-US" altLang="zh-TW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zh-TW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最有利標決標申請書</a:t>
            </a:r>
            <a:r>
              <a:rPr lang="zh-TW" altLang="en-US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en-US" kern="100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敘明理由</a:t>
            </a:r>
            <a:r>
              <a:rPr lang="en-US" altLang="zh-TW" spc="-15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spc="-15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案件單純逾</a:t>
            </a:r>
            <a:r>
              <a:rPr lang="en-US" altLang="zh-TW" sz="3600" b="1" dirty="0" smtClean="0">
                <a:solidFill>
                  <a:srgbClr val="0000FF"/>
                </a:solidFill>
                <a:ea typeface="標楷體" pitchFamily="65" charset="-120"/>
              </a:rPr>
              <a:t>10</a:t>
            </a:r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萬元以上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請購至決標概估時程（一）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552" y="1556792"/>
            <a:ext cx="7769225" cy="4830762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單位請購案送出，總務處及主計室會簽後，陳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報首長核准。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10-15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總務處與單位溝通，準備招標文件。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2-4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限制性招標：安排時間，逕洽廠商蒞校辦理議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價。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3-5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政府採</a:t>
            </a:r>
            <a:r>
              <a:rPr lang="zh-TW" altLang="en-US" sz="2800" spc="-100" dirty="0" smtClean="0">
                <a:latin typeface="標楷體" pitchFamily="65" charset="-120"/>
                <a:ea typeface="標楷體" pitchFamily="65" charset="-120"/>
              </a:rPr>
              <a:t>購網公告招標（含部分限制性招標）：</a:t>
            </a:r>
            <a:endParaRPr lang="en-US" altLang="zh-TW" sz="2800" spc="-1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佰萬以上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上網公告並刊登公報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)+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等標期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360"/>
              </a:lnSpc>
              <a:spcBef>
                <a:spcPts val="0"/>
              </a:spcBef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(14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)+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收件開標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ts val="3360"/>
              </a:lnSpc>
              <a:spcBef>
                <a:spcPts val="0"/>
              </a:spcBef>
              <a:buNone/>
            </a:pPr>
            <a:r>
              <a:rPr lang="zh-TW" altLang="en-US" sz="28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  佰萬以下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→上網公告並刊登公報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)+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等標期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360"/>
              </a:lnSpc>
              <a:spcBef>
                <a:spcPts val="0"/>
              </a:spcBef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(7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)+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收件開標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None/>
            </a:pPr>
            <a:endParaRPr lang="zh-TW" altLang="en-US" sz="2800" dirty="0" smtClean="0">
              <a:solidFill>
                <a:schemeClr val="bg2">
                  <a:lumMod val="7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sz="2800" dirty="0" smtClean="0">
              <a:solidFill>
                <a:srgbClr val="626262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242" name="投影片編號版面配置區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B6A9EB23-8B6F-4E9D-98FB-8DED982BDAF9}" type="slidenum">
              <a:rPr lang="en-US" altLang="zh-TW"/>
              <a:pPr/>
              <a:t>13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案件單純逾</a:t>
            </a:r>
            <a:r>
              <a:rPr lang="en-US" altLang="zh-TW" sz="3600" b="1" dirty="0" smtClean="0">
                <a:solidFill>
                  <a:srgbClr val="0000FF"/>
                </a:solidFill>
                <a:ea typeface="標楷體" pitchFamily="65" charset="-120"/>
              </a:rPr>
              <a:t>10</a:t>
            </a:r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萬元以上</a:t>
            </a: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</a:br>
            <a:r>
              <a:rPr lang="zh-TW" altLang="en-US" sz="3600" b="1" dirty="0" smtClean="0">
                <a:solidFill>
                  <a:srgbClr val="0000FF"/>
                </a:solidFill>
                <a:ea typeface="標楷體" pitchFamily="65" charset="-120"/>
              </a:rPr>
              <a:t>請購至決標概估時程（二）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3568" y="1988840"/>
            <a:ext cx="77724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決標：一般案件，開標（議價）當天決標。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2800" dirty="0" smtClean="0">
                <a:ea typeface="標楷體" pitchFamily="65" charset="-120"/>
              </a:rPr>
              <a:t>概估時程：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限制性招標：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公告招標：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＋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18(11)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＝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37(30)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天</a:t>
            </a:r>
            <a:endParaRPr lang="en-US" altLang="zh-TW" sz="28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1200"/>
              </a:spcBef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惟流標或廢標，則總務處須另簽公文辦理，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ts val="0"/>
              </a:spcBef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約</a:t>
            </a:r>
            <a:r>
              <a:rPr lang="en-US" altLang="zh-TW" sz="2800" spc="-100" dirty="0" smtClean="0">
                <a:latin typeface="標楷體" pitchFamily="65" charset="-120"/>
                <a:ea typeface="標楷體" pitchFamily="65" charset="-120"/>
              </a:rPr>
              <a:t>10-14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天後，再行招標</a:t>
            </a:r>
            <a:r>
              <a:rPr lang="en-US" altLang="zh-TW" sz="2800" spc="-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-100" dirty="0" smtClean="0">
                <a:latin typeface="標楷體" pitchFamily="65" charset="-120"/>
                <a:ea typeface="標楷體" pitchFamily="65" charset="-120"/>
              </a:rPr>
              <a:t>上網公告或議價</a:t>
            </a:r>
            <a:r>
              <a:rPr lang="en-US" altLang="zh-TW" sz="2800" spc="-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spc="-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spc="-1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7.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以上估算不含例假日，請購單位應概估所需</a:t>
            </a:r>
            <a:endParaRPr lang="en-US" altLang="zh-TW" sz="28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  時程，採寬鬆計日估算並提早請購。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履約管理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31324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履約日期或期限，由採購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業務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單位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3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於請購單敘明，俾便會辦、審核及整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理招標文件。</a:t>
            </a:r>
          </a:p>
          <a:p>
            <a:pPr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決標確定後，業務（請購）單位應與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得標廠商保持聯繫，確認廠商履約過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4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程無慮。</a:t>
            </a:r>
          </a:p>
          <a:p>
            <a:pPr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廠商履約有慮，請儘快與總務處（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○</a:t>
            </a:r>
          </a:p>
          <a:p>
            <a:pPr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組）或有關單位聯繫，俾尋求解決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4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方案。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548680"/>
            <a:ext cx="7097216" cy="1498178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spcBef>
                <a:spcPts val="600"/>
              </a:spcBef>
            </a:pPr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契約</a:t>
            </a:r>
            <a:r>
              <a:rPr lang="zh-TW" altLang="en-US" sz="3200" b="1" u="sng" dirty="0" smtClean="0">
                <a:solidFill>
                  <a:srgbClr val="0000FF"/>
                </a:solidFill>
                <a:ea typeface="標楷體" pitchFamily="65" charset="-120"/>
              </a:rPr>
              <a:t>變更內容</a:t>
            </a:r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：</a:t>
            </a:r>
            <a:r>
              <a:rPr lang="en-US" altLang="zh-TW" sz="3200" b="1" dirty="0" smtClean="0">
                <a:solidFill>
                  <a:srgbClr val="0000FF"/>
                </a:solidFill>
                <a:ea typeface="標楷體" pitchFamily="65" charset="-120"/>
              </a:rPr>
              <a:t/>
            </a:r>
            <a:br>
              <a:rPr lang="en-US" altLang="zh-TW" sz="3200" b="1" dirty="0" smtClean="0">
                <a:solidFill>
                  <a:srgbClr val="0000FF"/>
                </a:solidFill>
                <a:ea typeface="標楷體" pitchFamily="65" charset="-120"/>
              </a:rPr>
            </a:br>
            <a:r>
              <a:rPr lang="zh-TW" altLang="en-US" b="1" dirty="0" smtClean="0">
                <a:solidFill>
                  <a:srgbClr val="0000FF"/>
                </a:solidFill>
                <a:ea typeface="標楷體" pitchFamily="65" charset="-120"/>
              </a:rPr>
              <a:t>       </a:t>
            </a:r>
            <a:r>
              <a:rPr lang="zh-TW" altLang="en-US" dirty="0" smtClean="0">
                <a:solidFill>
                  <a:schemeClr val="tx1"/>
                </a:solidFill>
                <a:ea typeface="標楷體" pitchFamily="65" charset="-120"/>
              </a:rPr>
              <a:t>◎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規格、數量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與（或）金額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   ◎履約期限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等</a:t>
            </a:r>
            <a:endParaRPr lang="zh-TW" altLang="en-US" dirty="0" smtClean="0">
              <a:solidFill>
                <a:schemeClr val="tx1"/>
              </a:solidFill>
              <a:ea typeface="標楷體" pitchFamily="65" charset="-12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27584" y="2708920"/>
            <a:ext cx="7283152" cy="3456384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  <a:buNone/>
            </a:pPr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契約</a:t>
            </a:r>
            <a:r>
              <a:rPr lang="zh-TW" altLang="en-US" sz="3200" b="1" u="sng" dirty="0" smtClean="0">
                <a:solidFill>
                  <a:srgbClr val="0000FF"/>
                </a:solidFill>
                <a:ea typeface="標楷體" pitchFamily="65" charset="-120"/>
              </a:rPr>
              <a:t>變更主體</a:t>
            </a:r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： </a:t>
            </a:r>
            <a:endParaRPr lang="en-US" altLang="zh-TW" sz="3200" b="1" dirty="0" smtClean="0">
              <a:solidFill>
                <a:srgbClr val="0000FF"/>
              </a:solidFill>
              <a:ea typeface="標楷體" pitchFamily="65" charset="-120"/>
            </a:endParaRPr>
          </a:p>
          <a:p>
            <a:pPr>
              <a:lnSpc>
                <a:spcPts val="3600"/>
              </a:lnSpc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 ◎本校通知廠商變更契約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 ◎廠商要求變更契約</a:t>
            </a:r>
          </a:p>
          <a:p>
            <a:pPr>
              <a:lnSpc>
                <a:spcPts val="120"/>
              </a:lnSpc>
              <a:spcBef>
                <a:spcPts val="1800"/>
              </a:spcBef>
              <a:buNone/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4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以上均由請購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業務</a:t>
            </a:r>
            <a:r>
              <a:rPr lang="en-US" altLang="zh-TW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單位，檢附相關證明文件，陳核奉准後，辦理契約文件變更。</a:t>
            </a:r>
          </a:p>
          <a:p>
            <a:pPr>
              <a:buNone/>
            </a:pPr>
            <a:endParaRPr lang="zh-TW" altLang="en-US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1266" name="投影片編號版面配置區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8C80990-52B8-4022-A218-4D63BBA20980}" type="slidenum">
              <a:rPr lang="en-US" altLang="zh-TW"/>
              <a:pPr/>
              <a:t>16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驗收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作業（一）</a:t>
            </a:r>
            <a:r>
              <a:rPr lang="en-US" altLang="zh-TW" sz="24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 10</a:t>
            </a:r>
            <a:r>
              <a:rPr lang="zh-TW" altLang="en-US" sz="24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萬元以下，單位自行驗收</a:t>
            </a:r>
            <a:endParaRPr lang="zh-TW" altLang="en-US" sz="24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412776"/>
            <a:ext cx="7643192" cy="4686320"/>
          </a:xfrm>
        </p:spPr>
        <p:txBody>
          <a:bodyPr>
            <a:noAutofit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en-US" altLang="zh-TW" sz="30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▽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需廠商完成交貨（財物或勞務服務），並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經單位測試或認證無誤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en-US" altLang="zh-TW" sz="30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▽</a:t>
            </a:r>
            <a:r>
              <a:rPr lang="zh-TW" altLang="en-US" sz="3000" kern="100" spc="-300" dirty="0" smtClean="0">
                <a:latin typeface="標楷體" pitchFamily="65" charset="-120"/>
                <a:ea typeface="標楷體" pitchFamily="65" charset="-120"/>
              </a:rPr>
              <a:t>支出憑證黏存單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3000" u="sng" spc="-200" dirty="0" smtClean="0">
                <a:latin typeface="標楷體" pitchFamily="65" charset="-120"/>
                <a:ea typeface="標楷體" pitchFamily="65" charset="-120"/>
              </a:rPr>
              <a:t>驗收或證明人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欄簽章）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en-US" altLang="zh-TW" sz="30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▽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另備有關書面文件（核銷用）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     書面文件係指：財產增加三聯單、保固書、</a:t>
            </a:r>
            <a:endParaRPr lang="en-US" altLang="zh-TW" sz="28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     活動紀錄（含說明</a:t>
            </a:r>
            <a:r>
              <a:rPr lang="en-US" altLang="zh-TW" sz="2800" spc="-2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照片</a:t>
            </a:r>
            <a:r>
              <a:rPr lang="en-US" altLang="zh-TW" sz="2800" spc="-2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名單</a:t>
            </a:r>
            <a:r>
              <a:rPr lang="en-US" altLang="zh-TW" sz="2800" spc="-2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等）、服務</a:t>
            </a:r>
            <a:endParaRPr lang="en-US" altLang="zh-TW" sz="28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     紀錄</a:t>
            </a:r>
            <a:r>
              <a:rPr lang="en-US" altLang="zh-TW" sz="2800" spc="-2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z="2800" spc="-200" dirty="0" smtClean="0">
                <a:latin typeface="標楷體" pitchFamily="65" charset="-120"/>
                <a:ea typeface="標楷體" pitchFamily="65" charset="-120"/>
              </a:rPr>
              <a:t>等</a:t>
            </a:r>
            <a:endParaRPr lang="en-US" altLang="zh-TW" sz="28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endParaRPr lang="zh-TW" altLang="en-US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hlinkClick r:id="rId2"/>
              </a:rPr>
              <a:t>◎國立政治大學小額採購驗收作業準則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驗收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作業（二）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逾</a:t>
            </a:r>
            <a:r>
              <a:rPr lang="en-US" altLang="zh-TW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萬元，</a:t>
            </a:r>
            <a:r>
              <a:rPr lang="zh-TW" altLang="en-US" sz="2000" b="1" spc="-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通知總務處</a:t>
            </a:r>
            <a:r>
              <a:rPr lang="zh-TW" altLang="en-US" sz="2000" b="1" kern="300" spc="-45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 ○</a:t>
            </a:r>
            <a:r>
              <a:rPr lang="zh-TW" altLang="en-US" sz="2000" b="1" spc="-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組辦理驗收</a:t>
            </a:r>
            <a:endParaRPr lang="zh-TW" alt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b="1" dirty="0" smtClean="0">
                <a:solidFill>
                  <a:srgbClr val="C3013D"/>
                </a:solidFill>
              </a:rPr>
              <a:t>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需廠商完成交貨（財物或勞務服務），並經單位測試或認證無誤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1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實體驗收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→總務處安排時間，現場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實地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查驗</a:t>
            </a:r>
            <a:endParaRPr lang="en-US" altLang="zh-TW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主驗人、監驗人</a:t>
            </a:r>
            <a:r>
              <a:rPr lang="en-US" altLang="zh-TW" spc="-35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-350" dirty="0" smtClean="0"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計室－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$50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萬元以上</a:t>
            </a:r>
            <a:r>
              <a:rPr lang="en-US" altLang="zh-TW" spc="-35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會驗人</a:t>
            </a:r>
            <a:r>
              <a:rPr lang="en-US" altLang="zh-TW" spc="-8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-80" dirty="0" smtClean="0">
                <a:latin typeface="標楷體" pitchFamily="65" charset="-120"/>
                <a:ea typeface="標楷體" pitchFamily="65" charset="-120"/>
              </a:rPr>
              <a:t>使用單位</a:t>
            </a:r>
            <a:r>
              <a:rPr lang="en-US" altLang="zh-TW" spc="-8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、協驗人</a:t>
            </a:r>
            <a:r>
              <a:rPr lang="en-US" altLang="zh-TW" spc="-8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-80" dirty="0" smtClean="0">
                <a:latin typeface="標楷體" pitchFamily="65" charset="-120"/>
                <a:ea typeface="標楷體" pitchFamily="65" charset="-120"/>
              </a:rPr>
              <a:t>採購單位－總務處</a:t>
            </a:r>
            <a:r>
              <a:rPr lang="en-US" altLang="zh-TW" spc="-8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1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書面驗收</a:t>
            </a: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→業務</a:t>
            </a:r>
            <a:r>
              <a:rPr lang="en-US" altLang="zh-TW" kern="100" spc="-3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使用</a:t>
            </a:r>
            <a:r>
              <a:rPr lang="en-US" altLang="zh-TW" kern="100" spc="-3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單位應備妥有關書面資料</a:t>
            </a:r>
            <a:endParaRPr lang="en-US" altLang="zh-TW" kern="100" spc="-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     各項書面資料文件均驗收簽章，送總務處辦理核銷。</a:t>
            </a:r>
            <a:endParaRPr lang="en-US" altLang="zh-TW" kern="100" spc="-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     書面文件依採購類別各有不同－ 如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活動紀錄（含說明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,</a:t>
            </a: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     照片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名單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…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等）、服務紀錄、印刷成品、機票存根</a:t>
            </a:r>
            <a:endParaRPr lang="en-US" altLang="zh-TW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pc="-200" dirty="0" smtClean="0">
                <a:latin typeface="標楷體" pitchFamily="65" charset="-120"/>
                <a:ea typeface="標楷體" pitchFamily="65" charset="-120"/>
              </a:rPr>
              <a:t>……</a:t>
            </a:r>
            <a:r>
              <a:rPr lang="zh-TW" altLang="en-US" spc="-200" dirty="0" smtClean="0">
                <a:latin typeface="標楷體" pitchFamily="65" charset="-120"/>
                <a:ea typeface="標楷體" pitchFamily="65" charset="-120"/>
              </a:rPr>
              <a:t>等</a:t>
            </a:r>
            <a:endParaRPr lang="en-US" altLang="zh-TW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kern="100" spc="-300" dirty="0" smtClean="0">
                <a:latin typeface="標楷體" pitchFamily="65" charset="-120"/>
                <a:ea typeface="標楷體" pitchFamily="65" charset="-120"/>
              </a:rPr>
              <a:t>   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核銷作業</a:t>
            </a:r>
            <a:endParaRPr lang="zh-TW" altLang="en-US" sz="3200" b="1" spc="-350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412776"/>
            <a:ext cx="7416824" cy="46863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zh-TW" altLang="en-US" sz="3000" dirty="0" smtClean="0">
                <a:solidFill>
                  <a:srgbClr val="C3013D"/>
                </a:solidFill>
              </a:rPr>
              <a:t>核銷級別判定</a:t>
            </a:r>
            <a:endParaRPr lang="en-US" altLang="zh-TW" sz="30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zh-TW" sz="3000" spc="-15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000" spc="-150" dirty="0" smtClean="0">
                <a:latin typeface="標楷體" pitchFamily="65" charset="-120"/>
                <a:ea typeface="標楷體" pitchFamily="65" charset="-120"/>
              </a:rPr>
              <a:t>萬元以下：單位自行核銷。</a:t>
            </a:r>
            <a:r>
              <a:rPr lang="en-US" altLang="zh-TW" sz="3000" spc="-15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pc="-150" dirty="0" smtClean="0">
                <a:latin typeface="標楷體" pitchFamily="65" charset="-120"/>
                <a:ea typeface="標楷體" pitchFamily="65" charset="-120"/>
              </a:rPr>
              <a:t>逾</a:t>
            </a:r>
            <a:r>
              <a:rPr lang="en-US" altLang="zh-TW" spc="-15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pc="-150" dirty="0" smtClean="0">
                <a:latin typeface="標楷體" pitchFamily="65" charset="-120"/>
                <a:ea typeface="標楷體" pitchFamily="65" charset="-120"/>
              </a:rPr>
              <a:t>萬元分期核銷</a:t>
            </a:r>
            <a:r>
              <a:rPr lang="en-US" altLang="zh-TW" spc="-15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000" spc="-150" dirty="0" smtClean="0">
                <a:latin typeface="標楷體" pitchFamily="65" charset="-120"/>
                <a:ea typeface="標楷體" pitchFamily="65" charset="-120"/>
              </a:rPr>
              <a:t>逾</a:t>
            </a:r>
            <a:r>
              <a:rPr lang="en-US" altLang="zh-TW" sz="3000" spc="-150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000" spc="-150" dirty="0" smtClean="0">
                <a:latin typeface="標楷體" pitchFamily="65" charset="-120"/>
                <a:ea typeface="標楷體" pitchFamily="65" charset="-120"/>
              </a:rPr>
              <a:t>萬元</a:t>
            </a:r>
            <a:r>
              <a:rPr lang="zh-TW" altLang="en-US" sz="2800" spc="-150" dirty="0" smtClean="0">
                <a:latin typeface="標楷體" pitchFamily="65" charset="-120"/>
                <a:ea typeface="標楷體" pitchFamily="65" charset="-120"/>
              </a:rPr>
              <a:t>（含）</a:t>
            </a:r>
            <a:r>
              <a:rPr lang="zh-TW" altLang="en-US" sz="3000" spc="-150" dirty="0" smtClean="0">
                <a:latin typeface="標楷體" pitchFamily="65" charset="-120"/>
                <a:ea typeface="標楷體" pitchFamily="65" charset="-120"/>
              </a:rPr>
              <a:t>：總務處核銷。</a:t>
            </a:r>
            <a:endParaRPr lang="en-US" altLang="zh-TW" sz="3000" spc="-15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800"/>
              </a:spcBef>
              <a:buNone/>
            </a:pPr>
            <a:r>
              <a:rPr lang="zh-TW" altLang="en-US" sz="3000" dirty="0" smtClean="0">
                <a:solidFill>
                  <a:srgbClr val="C3013D"/>
                </a:solidFill>
              </a:rPr>
              <a:t>核銷應備文件</a:t>
            </a:r>
            <a:endParaRPr lang="en-US" altLang="zh-TW" sz="3000" dirty="0" smtClean="0">
              <a:solidFill>
                <a:srgbClr val="C3013D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＊經費結報單、支出憑證粘存單。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＊驗收紀錄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-50" dirty="0" smtClean="0">
                <a:latin typeface="標楷體" pitchFamily="65" charset="-120"/>
                <a:ea typeface="標楷體" pitchFamily="65" charset="-120"/>
              </a:rPr>
              <a:t>及有關文件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、請購案完整文件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spc="-250" dirty="0" smtClean="0">
                <a:latin typeface="標楷體" pitchFamily="65" charset="-120"/>
                <a:ea typeface="標楷體" pitchFamily="65" charset="-120"/>
              </a:rPr>
              <a:t>參閱前述</a:t>
            </a:r>
            <a:r>
              <a:rPr lang="zh-TW" altLang="en-US" sz="2800" kern="100" spc="-250" dirty="0" smtClean="0">
                <a:latin typeface="標楷體" pitchFamily="65" charset="-120"/>
                <a:ea typeface="標楷體" pitchFamily="65" charset="-120"/>
              </a:rPr>
              <a:t>請購案應備文件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、其它</a:t>
            </a:r>
            <a:r>
              <a:rPr lang="zh-TW" altLang="en-US" sz="3000" kern="100" spc="-300" dirty="0" smtClean="0">
                <a:latin typeface="標楷體" pitchFamily="65" charset="-120"/>
                <a:ea typeface="標楷體" pitchFamily="65" charset="-120"/>
              </a:rPr>
              <a:t>書面證明文件</a:t>
            </a:r>
            <a:r>
              <a:rPr lang="en-US" altLang="zh-TW" sz="2800" kern="100" spc="-3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kern="100" spc="-300" dirty="0" smtClean="0">
                <a:latin typeface="標楷體" pitchFamily="65" charset="-120"/>
                <a:ea typeface="標楷體" pitchFamily="65" charset="-120"/>
              </a:rPr>
              <a:t>例如契約書、公用清冊</a:t>
            </a:r>
            <a:r>
              <a:rPr lang="en-US" altLang="zh-TW" sz="2800" kern="100" spc="-300" dirty="0" smtClean="0">
                <a:latin typeface="標楷體" pitchFamily="65" charset="-120"/>
                <a:ea typeface="標楷體" pitchFamily="65" charset="-120"/>
              </a:rPr>
              <a:t>…)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0"/>
              </a:spcBef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＊財產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物品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增加單一式三聯</a:t>
            </a:r>
            <a:r>
              <a:rPr lang="zh-TW" altLang="en-US" sz="3000" kern="100" spc="-300" dirty="0" smtClean="0">
                <a:latin typeface="標楷體" pitchFamily="65" charset="-120"/>
                <a:ea typeface="標楷體" pitchFamily="65" charset="-120"/>
              </a:rPr>
              <a:t>等。</a:t>
            </a:r>
            <a:endParaRPr lang="en-US" altLang="zh-TW" sz="3000" kern="100" spc="-3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一般財物勞務採購區分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9512" y="1556792"/>
            <a:ext cx="7772400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詢</a:t>
            </a: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60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洽廠商採購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60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共同供應契約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60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公告金額</a:t>
            </a:r>
            <a:r>
              <a:rPr lang="en-US" altLang="zh-TW" sz="3200" b="1" kern="0" dirty="0" smtClean="0">
                <a:solidFill>
                  <a:srgbClr val="7030A0"/>
                </a:solidFill>
                <a:latin typeface="+mn-lt"/>
                <a:ea typeface="+mn-ea"/>
              </a:rPr>
              <a:t>〈</a:t>
            </a:r>
            <a:r>
              <a:rPr lang="zh-TW" altLang="en-US" sz="3200" b="1" kern="0" dirty="0" smtClean="0">
                <a:solidFill>
                  <a:srgbClr val="7030A0"/>
                </a:solidFill>
              </a:rPr>
              <a:t>佰萬</a:t>
            </a:r>
            <a:r>
              <a:rPr lang="en-US" altLang="zh-TW" sz="2800" b="1" kern="0" dirty="0" smtClean="0">
                <a:solidFill>
                  <a:srgbClr val="7030A0"/>
                </a:solidFill>
              </a:rPr>
              <a:t>(</a:t>
            </a:r>
            <a:r>
              <a:rPr lang="zh-TW" altLang="en-US" sz="2800" b="1" kern="0" spc="-150" dirty="0" smtClean="0">
                <a:solidFill>
                  <a:srgbClr val="7030A0"/>
                </a:solidFill>
              </a:rPr>
              <a:t>含</a:t>
            </a:r>
            <a:r>
              <a:rPr lang="en-US" altLang="zh-TW" sz="2800" b="1" kern="0" spc="-150" dirty="0" smtClean="0">
                <a:solidFill>
                  <a:srgbClr val="7030A0"/>
                </a:solidFill>
              </a:rPr>
              <a:t>)</a:t>
            </a:r>
            <a:r>
              <a:rPr lang="en-US" altLang="zh-TW" sz="3200" b="1" kern="0" dirty="0" smtClean="0">
                <a:solidFill>
                  <a:srgbClr val="7030A0"/>
                </a:solidFill>
                <a:latin typeface="+mn-lt"/>
                <a:ea typeface="+mn-ea"/>
              </a:rPr>
              <a:t>〉</a:t>
            </a:r>
            <a:r>
              <a:rPr kumimoji="1" lang="zh-TW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以上</a:t>
            </a:r>
            <a:endParaRPr kumimoji="1" lang="en-US" altLang="zh-TW" sz="32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zh-TW" altLang="en-US" sz="3200" kern="0" dirty="0" smtClean="0">
                <a:latin typeface="+mn-lt"/>
                <a:ea typeface="+mn-ea"/>
              </a:rPr>
              <a:t>       </a:t>
            </a:r>
            <a:r>
              <a:rPr lang="zh-TW" altLang="en-US" sz="2800" kern="0" dirty="0" smtClean="0">
                <a:latin typeface="+mn-lt"/>
                <a:ea typeface="+mn-ea"/>
              </a:rPr>
              <a:t>公開招標、限制性招標</a:t>
            </a:r>
            <a:r>
              <a:rPr lang="en-US" altLang="zh-TW" kern="0" dirty="0" smtClean="0"/>
              <a:t>(</a:t>
            </a:r>
            <a:r>
              <a:rPr lang="zh-TW" altLang="en-US" kern="0" dirty="0" smtClean="0"/>
              <a:t>不同條款</a:t>
            </a:r>
            <a:r>
              <a:rPr lang="en-US" altLang="zh-TW" kern="0" dirty="0" smtClean="0"/>
              <a:t>)</a:t>
            </a:r>
            <a:endParaRPr kumimoji="1" lang="zh-TW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606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r>
              <a:rPr lang="zh-TW" altLang="en-US" sz="3200" kern="0" dirty="0" smtClean="0"/>
              <a:t>     </a:t>
            </a:r>
            <a:r>
              <a:rPr lang="zh-TW" altLang="en-US" sz="3200" b="1" kern="0" dirty="0" smtClean="0">
                <a:solidFill>
                  <a:srgbClr val="7030A0"/>
                </a:solidFill>
              </a:rPr>
              <a:t>公告金額</a:t>
            </a:r>
            <a:r>
              <a:rPr lang="en-US" altLang="zh-TW" sz="3200" b="1" kern="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b="1" kern="0" dirty="0" smtClean="0">
                <a:solidFill>
                  <a:srgbClr val="7030A0"/>
                </a:solidFill>
              </a:rPr>
              <a:t>佰萬</a:t>
            </a:r>
            <a:r>
              <a:rPr lang="en-US" altLang="zh-TW" sz="3200" b="1" kern="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b="1" kern="0" dirty="0" smtClean="0">
                <a:solidFill>
                  <a:srgbClr val="7030A0"/>
                </a:solidFill>
              </a:rPr>
              <a:t>以下</a:t>
            </a:r>
            <a:endParaRPr kumimoji="1" lang="zh-TW" alt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zh-TW" altLang="en-US" sz="2800" kern="0" dirty="0" smtClean="0"/>
              <a:t>         限制性招標</a:t>
            </a:r>
            <a:r>
              <a:rPr lang="en-US" altLang="zh-TW" kern="0" dirty="0" smtClean="0"/>
              <a:t>(</a:t>
            </a:r>
            <a:r>
              <a:rPr lang="zh-TW" altLang="en-US" kern="0" dirty="0" smtClean="0"/>
              <a:t>指定廠商</a:t>
            </a:r>
            <a:r>
              <a:rPr lang="en-US" altLang="zh-TW" kern="0" dirty="0" smtClean="0"/>
              <a:t>) </a:t>
            </a:r>
            <a:r>
              <a:rPr lang="zh-TW" altLang="en-US" kern="0" dirty="0" smtClean="0"/>
              <a:t>、</a:t>
            </a:r>
            <a:endParaRPr lang="en-US" altLang="zh-TW" kern="0" dirty="0" smtClean="0"/>
          </a:p>
          <a:p>
            <a:pPr marL="342900" indent="-342900">
              <a:spcBef>
                <a:spcPct val="20000"/>
              </a:spcBef>
              <a:buSzPct val="80000"/>
              <a:defRPr/>
            </a:pPr>
            <a:r>
              <a:rPr lang="zh-TW" altLang="en-US" kern="0" dirty="0" smtClean="0"/>
              <a:t>          </a:t>
            </a:r>
            <a:r>
              <a:rPr lang="zh-TW" altLang="en-US" sz="2800" kern="0" dirty="0" smtClean="0"/>
              <a:t>公開取得報價單或企劃書</a:t>
            </a:r>
            <a:endParaRPr lang="en-US" altLang="zh-TW" sz="2800" kern="0" dirty="0" smtClean="0"/>
          </a:p>
          <a:p>
            <a:pPr marL="342900" indent="-342900">
              <a:spcBef>
                <a:spcPts val="2400"/>
              </a:spcBef>
              <a:buSzPct val="80000"/>
              <a:defRPr/>
            </a:pPr>
            <a:r>
              <a:rPr lang="en-US" altLang="zh-TW" kern="0" dirty="0" smtClean="0"/>
              <a:t>       </a:t>
            </a:r>
            <a:r>
              <a:rPr lang="en-US" altLang="zh-TW" b="1" kern="0" spc="-100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ps.</a:t>
            </a:r>
            <a:r>
              <a:rPr lang="zh-TW" altLang="en-US" b="1" kern="0" spc="-100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不論採購金額，優先以「共同供應契約」查詢採購。</a:t>
            </a:r>
          </a:p>
          <a:p>
            <a:pPr marL="342900" lvl="0" indent="-342900">
              <a:spcBef>
                <a:spcPct val="20000"/>
              </a:spcBef>
              <a:buSzPct val="80000"/>
              <a:defRPr/>
            </a:pPr>
            <a:endParaRPr kumimoji="1" lang="zh-TW" altLang="en-US" b="0" i="0" u="none" strike="noStrike" kern="0" cap="none" spc="0" normalizeH="0" baseline="0" noProof="0" dirty="0" smtClean="0">
              <a:ln>
                <a:noFill/>
              </a:ln>
              <a:solidFill>
                <a:srgbClr val="06060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None/>
              <a:tabLst/>
              <a:defRPr/>
            </a:pPr>
            <a:r>
              <a:rPr kumimoji="1" lang="zh-TW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60608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kumimoji="1" lang="zh-TW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kumimoji="1" lang="zh-TW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kumimoji="1" lang="zh-TW" alt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80000"/>
              <a:buFontTx/>
              <a:buBlip>
                <a:blip r:embed="rId2"/>
              </a:buBlip>
              <a:tabLst/>
              <a:defRPr/>
            </a:pPr>
            <a:endParaRPr kumimoji="1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AutoShape 4"/>
          <p:cNvSpPr>
            <a:spLocks/>
          </p:cNvSpPr>
          <p:nvPr/>
        </p:nvSpPr>
        <p:spPr bwMode="auto">
          <a:xfrm>
            <a:off x="5940152" y="2204864"/>
            <a:ext cx="283543" cy="3168352"/>
          </a:xfrm>
          <a:prstGeom prst="rightBrace">
            <a:avLst>
              <a:gd name="adj1" fmla="val 86287"/>
              <a:gd name="adj2" fmla="val 50000"/>
            </a:avLst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 dirty="0">
              <a:solidFill>
                <a:srgbClr val="FFFF00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372200" y="3140968"/>
            <a:ext cx="2016224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800" b="1" dirty="0">
                <a:solidFill>
                  <a:schemeClr val="tx1"/>
                </a:solidFill>
              </a:rPr>
              <a:t>逾</a:t>
            </a:r>
            <a:r>
              <a:rPr lang="en-US" altLang="zh-TW" sz="2800" b="1" dirty="0">
                <a:solidFill>
                  <a:schemeClr val="tx1"/>
                </a:solidFill>
              </a:rPr>
              <a:t>10</a:t>
            </a:r>
            <a:r>
              <a:rPr lang="zh-TW" altLang="en-US" sz="2800" b="1" dirty="0">
                <a:solidFill>
                  <a:schemeClr val="tx1"/>
                </a:solidFill>
              </a:rPr>
              <a:t>萬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元</a:t>
            </a:r>
            <a:r>
              <a:rPr lang="en-US" altLang="zh-TW" b="1" dirty="0" smtClean="0">
                <a:solidFill>
                  <a:schemeClr val="tx1"/>
                </a:solidFill>
              </a:rPr>
              <a:t>(</a:t>
            </a:r>
            <a:r>
              <a:rPr lang="zh-TW" altLang="en-US" b="1" dirty="0" smtClean="0">
                <a:solidFill>
                  <a:schemeClr val="tx1"/>
                </a:solidFill>
              </a:rPr>
              <a:t>含</a:t>
            </a:r>
            <a:r>
              <a:rPr lang="en-US" altLang="zh-TW" b="1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800" b="1" dirty="0" smtClean="0">
                <a:solidFill>
                  <a:schemeClr val="tx1"/>
                </a:solidFill>
              </a:rPr>
              <a:t>委託總務處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800" b="1" dirty="0" smtClean="0">
                <a:solidFill>
                  <a:schemeClr val="tx1"/>
                </a:solidFill>
              </a:rPr>
              <a:t>辦理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AutoShape 6"/>
          <p:cNvSpPr>
            <a:spLocks/>
          </p:cNvSpPr>
          <p:nvPr/>
        </p:nvSpPr>
        <p:spPr bwMode="auto">
          <a:xfrm flipH="1">
            <a:off x="3203848" y="1700808"/>
            <a:ext cx="144016" cy="834008"/>
          </a:xfrm>
          <a:prstGeom prst="rightBrace">
            <a:avLst>
              <a:gd name="adj1" fmla="val 41667"/>
              <a:gd name="adj2" fmla="val 50000"/>
            </a:avLst>
          </a:prstGeom>
          <a:noFill/>
          <a:ln w="349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611560" y="1700808"/>
            <a:ext cx="244827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ts val="3000"/>
              </a:lnSpc>
              <a:spcBef>
                <a:spcPts val="0"/>
              </a:spcBef>
            </a:pPr>
            <a:r>
              <a:rPr lang="en-US" altLang="zh-TW" sz="2800" b="1" dirty="0">
                <a:solidFill>
                  <a:schemeClr val="tx1"/>
                </a:solidFill>
              </a:rPr>
              <a:t>10</a:t>
            </a:r>
            <a:r>
              <a:rPr lang="zh-TW" altLang="en-US" sz="2800" b="1" dirty="0">
                <a:solidFill>
                  <a:schemeClr val="tx1"/>
                </a:solidFill>
              </a:rPr>
              <a:t>萬元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以下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 algn="r">
              <a:lnSpc>
                <a:spcPts val="3000"/>
              </a:lnSpc>
              <a:spcBef>
                <a:spcPts val="0"/>
              </a:spcBef>
            </a:pPr>
            <a:r>
              <a:rPr lang="zh-TW" altLang="en-US" sz="2800" b="1" dirty="0" smtClean="0">
                <a:solidFill>
                  <a:schemeClr val="tx1"/>
                </a:solidFill>
              </a:rPr>
              <a:t>單位自行</a:t>
            </a:r>
            <a:r>
              <a:rPr lang="zh-TW" altLang="en-US" sz="2800" b="1" dirty="0">
                <a:solidFill>
                  <a:schemeClr val="tx1"/>
                </a:solidFill>
              </a:rPr>
              <a:t>辦理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核銷流程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484784"/>
            <a:ext cx="7416824" cy="4493096"/>
          </a:xfrm>
          <a:ln w="25400" cmpd="sng">
            <a:noFill/>
          </a:ln>
        </p:spPr>
        <p:txBody>
          <a:bodyPr>
            <a:normAutofit/>
          </a:bodyPr>
          <a:lstStyle/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單位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或總務處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備妥</a:t>
            </a:r>
            <a:r>
              <a:rPr lang="zh-TW" altLang="en-US" sz="3000" b="1" spc="-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經費結報單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等核銷文件並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簽章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主計室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核算帳務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簽章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校長或授權代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判人核定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b="1" spc="-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主</a:t>
            </a:r>
            <a:r>
              <a:rPr lang="zh-TW" altLang="en-US" sz="3000" b="1" spc="-22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計室開立支出傳票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並簽章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秘書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處核章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校長印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b="1" spc="-2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出納組開具支票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（併案開票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送主計室蓋主任私章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送秘書處蓋校長私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回出納組蓋組長私章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出納組辦理電匯等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付款作業</a:t>
            </a:r>
            <a:r>
              <a:rPr lang="en-US" altLang="zh-TW" sz="3000" b="1" spc="-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→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支出傳票送回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會計室結案。</a:t>
            </a:r>
            <a:endParaRPr lang="zh-TW" altLang="en-US" sz="3000" spc="-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核銷時程 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依案件繁簡程度而有不同！</a:t>
            </a:r>
            <a:r>
              <a:rPr lang="en-US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268760"/>
            <a:ext cx="7416824" cy="4968552"/>
          </a:xfrm>
          <a:ln w="25400" cmpd="sng">
            <a:noFill/>
          </a:ln>
        </p:spPr>
        <p:txBody>
          <a:bodyPr>
            <a:normAutofit/>
          </a:bodyPr>
          <a:lstStyle/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一、整理核銷文件：約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二、核銷文件陳核：約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三、主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計室開立支出傳票送核：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四、出納組併案開支票</a:t>
            </a: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送核：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五、出納組辦理付款作業：約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－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20" dirty="0" smtClean="0">
                <a:latin typeface="標楷體" pitchFamily="65" charset="-120"/>
                <a:ea typeface="標楷體" pitchFamily="65" charset="-120"/>
              </a:rPr>
              <a:t>六、支出傳票送回主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計室結案：約</a:t>
            </a:r>
            <a:r>
              <a:rPr lang="en-US" altLang="zh-TW" sz="3000" spc="-2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天。</a:t>
            </a:r>
            <a:endParaRPr lang="en-US" altLang="zh-TW" sz="3000" spc="-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0"/>
              </a:spcBef>
              <a:buNone/>
            </a:pPr>
            <a:r>
              <a:rPr lang="zh-TW" altLang="en-US" sz="3000" spc="-200" dirty="0" smtClean="0">
                <a:latin typeface="標楷體" pitchFamily="65" charset="-120"/>
                <a:ea typeface="標楷體" pitchFamily="65" charset="-120"/>
              </a:rPr>
              <a:t>七、</a:t>
            </a:r>
            <a:r>
              <a:rPr lang="zh-TW" altLang="en-US" sz="2800" spc="-25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部分案件相關憑證函送補助單位請款或結案。</a:t>
            </a:r>
            <a:endParaRPr lang="en-US" altLang="zh-TW" sz="2800" spc="-25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  <a:spcBef>
                <a:spcPts val="1200"/>
              </a:spcBef>
              <a:buNone/>
            </a:pPr>
            <a:r>
              <a:rPr lang="zh-TW" altLang="en-US" sz="3000" b="1" spc="-200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註：年底請購、經費結報案件較多，核銷時程</a:t>
            </a:r>
            <a:endParaRPr lang="en-US" altLang="zh-TW" sz="3000" b="1" spc="-200" dirty="0" smtClean="0">
              <a:solidFill>
                <a:srgbClr val="A25622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3000" b="1" spc="-200" dirty="0" smtClean="0">
                <a:solidFill>
                  <a:srgbClr val="A25622"/>
                </a:solidFill>
                <a:latin typeface="標楷體" pitchFamily="65" charset="-120"/>
                <a:ea typeface="標楷體" pitchFamily="65" charset="-120"/>
              </a:rPr>
              <a:t>    會再遞延。</a:t>
            </a:r>
            <a:endParaRPr lang="zh-TW" altLang="en-US" sz="3000" b="1" spc="-200" dirty="0">
              <a:solidFill>
                <a:srgbClr val="A2562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政策配合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15616" y="1412776"/>
            <a:ext cx="6696744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85000"/>
              </a:lnSpc>
              <a:spcBef>
                <a:spcPct val="0"/>
              </a:spcBef>
            </a:pPr>
            <a:r>
              <a:rPr lang="zh-TW" altLang="en-US" sz="3600" dirty="0" smtClean="0">
                <a:ea typeface="標楷體" pitchFamily="65" charset="-120"/>
              </a:rPr>
              <a:t>省時省力省金錢</a:t>
            </a:r>
            <a:endParaRPr lang="zh-TW" altLang="en-US" sz="3600" dirty="0" smtClean="0">
              <a:ea typeface="標楷體" pitchFamily="65" charset="-120"/>
              <a:hlinkClick r:id="rId3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4"/>
              </a:rPr>
              <a:t>政府電子採購網－</a:t>
            </a:r>
            <a:r>
              <a:rPr lang="zh-TW" altLang="en-US" dirty="0" smtClean="0">
                <a:solidFill>
                  <a:srgbClr val="C00000"/>
                </a:solidFill>
                <a:ea typeface="標楷體" pitchFamily="65" charset="-120"/>
                <a:hlinkClick r:id="rId4"/>
              </a:rPr>
              <a:t>共同供應契約</a:t>
            </a:r>
            <a:endParaRPr lang="en-US" altLang="zh-TW" dirty="0" smtClean="0">
              <a:solidFill>
                <a:srgbClr val="C00000"/>
              </a:solidFill>
              <a:ea typeface="標楷體" pitchFamily="65" charset="-120"/>
            </a:endParaRP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4000" dirty="0" smtClean="0">
                <a:ea typeface="標楷體" pitchFamily="65" charset="-120"/>
              </a:rPr>
              <a:t>   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集腋成裘，照護弱勢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600"/>
              </a:lnSpc>
              <a:spcBef>
                <a:spcPct val="0"/>
              </a:spcBef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優先採購身心障礙福利機構團體或庇護工廠產品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身心障礙者保護法第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en-US" altLang="zh-TW" dirty="0" smtClean="0">
                <a:ea typeface="標楷體" pitchFamily="65" charset="-120"/>
              </a:rPr>
              <a:t>)</a:t>
            </a:r>
          </a:p>
          <a:p>
            <a:pPr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endParaRPr lang="zh-TW" altLang="en-US" sz="4000" dirty="0" smtClean="0">
              <a:ea typeface="標楷體" pitchFamily="65" charset="-120"/>
            </a:endParaRPr>
          </a:p>
          <a:p>
            <a:pPr>
              <a:lnSpc>
                <a:spcPts val="4200"/>
              </a:lnSpc>
              <a:spcBef>
                <a:spcPct val="0"/>
              </a:spcBef>
            </a:pPr>
            <a:r>
              <a:rPr lang="zh-TW" altLang="en-US" sz="3600" dirty="0" smtClean="0">
                <a:ea typeface="標楷體" pitchFamily="65" charset="-120"/>
              </a:rPr>
              <a:t>綠色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採購－申報作業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Bef>
                <a:spcPct val="0"/>
              </a:spcBef>
              <a:buNone/>
            </a:pP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pc="-5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pc="-80" dirty="0" smtClean="0">
                <a:latin typeface="標楷體" pitchFamily="65" charset="-120"/>
                <a:ea typeface="標楷體" pitchFamily="65" charset="-120"/>
              </a:rPr>
              <a:t>環保標章、節能標章、省水標章、綠建材標章</a:t>
            </a:r>
            <a:r>
              <a:rPr lang="en-US" altLang="zh-TW" spc="-5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pc="-5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2800" dirty="0" smtClean="0"/>
              <a:t>    </a:t>
            </a:r>
            <a:r>
              <a:rPr lang="zh-TW" altLang="en-US" dirty="0" smtClean="0"/>
              <a:t>行政院環境保護署</a:t>
            </a:r>
            <a:endParaRPr lang="en-US" altLang="zh-TW" dirty="0" smtClean="0"/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000" spc="-300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2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1027" name="投影片編號版面配置區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584007E6-7743-4229-B8BC-C35C1273CC17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1030" name="Rectangle 15"/>
          <p:cNvSpPr>
            <a:spLocks noChangeArrowheads="1"/>
          </p:cNvSpPr>
          <p:nvPr/>
        </p:nvSpPr>
        <p:spPr bwMode="auto">
          <a:xfrm>
            <a:off x="2667000" y="1455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031" name="Text Box 20"/>
          <p:cNvSpPr txBox="1">
            <a:spLocks noChangeArrowheads="1"/>
          </p:cNvSpPr>
          <p:nvPr/>
        </p:nvSpPr>
        <p:spPr bwMode="auto">
          <a:xfrm>
            <a:off x="7070725" y="2590800"/>
            <a:ext cx="549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zh-TW" altLang="zh-TW" dirty="0">
              <a:solidFill>
                <a:schemeClr val="tx1"/>
              </a:solidFill>
            </a:endParaRPr>
          </a:p>
        </p:txBody>
      </p:sp>
      <p:sp>
        <p:nvSpPr>
          <p:cNvPr id="1032" name="Rectangle 25"/>
          <p:cNvSpPr>
            <a:spLocks noChangeArrowheads="1"/>
          </p:cNvSpPr>
          <p:nvPr/>
        </p:nvSpPr>
        <p:spPr bwMode="auto">
          <a:xfrm>
            <a:off x="4119563" y="27543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1033" name="Rectangle 27"/>
          <p:cNvSpPr>
            <a:spLocks noChangeArrowheads="1"/>
          </p:cNvSpPr>
          <p:nvPr/>
        </p:nvSpPr>
        <p:spPr bwMode="auto">
          <a:xfrm>
            <a:off x="3948113" y="25828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grpSp>
        <p:nvGrpSpPr>
          <p:cNvPr id="15" name="群組 14"/>
          <p:cNvGrpSpPr/>
          <p:nvPr/>
        </p:nvGrpSpPr>
        <p:grpSpPr>
          <a:xfrm>
            <a:off x="4211960" y="5229200"/>
            <a:ext cx="2520280" cy="720080"/>
            <a:chOff x="4211960" y="5229200"/>
            <a:chExt cx="2649064" cy="720080"/>
          </a:xfrm>
        </p:grpSpPr>
        <p:sp>
          <p:nvSpPr>
            <p:cNvPr id="13" name="文字方塊 12"/>
            <p:cNvSpPr txBox="1"/>
            <p:nvPr/>
          </p:nvSpPr>
          <p:spPr>
            <a:xfrm>
              <a:off x="4211960" y="5301208"/>
              <a:ext cx="2649064" cy="523220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TW" altLang="en-US" spc="-300" dirty="0" smtClean="0">
                  <a:latin typeface="標楷體" pitchFamily="65" charset="-120"/>
                  <a:ea typeface="標楷體" pitchFamily="65" charset="-120"/>
                </a:rPr>
                <a:t>    </a:t>
              </a:r>
              <a:r>
                <a:rPr lang="zh-TW" altLang="en-US" sz="2800" spc="-300" dirty="0" smtClean="0">
                  <a:latin typeface="標楷體" pitchFamily="65" charset="-120"/>
                  <a:ea typeface="標楷體" pitchFamily="65" charset="-120"/>
                  <a:hlinkClick r:id="rId6"/>
                </a:rPr>
                <a:t>綠色生活</a:t>
              </a:r>
              <a:r>
                <a:rPr lang="zh-TW" altLang="en-US" sz="1600" dirty="0" smtClean="0">
                  <a:latin typeface="標楷體" pitchFamily="65" charset="-120"/>
                  <a:ea typeface="標楷體" pitchFamily="65" charset="-120"/>
                  <a:hlinkClick r:id="rId6"/>
                </a:rPr>
                <a:t>資訊網</a:t>
              </a:r>
              <a:endParaRPr lang="zh-TW" altLang="en-US" sz="1800" dirty="0"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14" name="Picture 26" descr="http://greenmark.epa.gov.tw/images/greenmark/chinese.gif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r:link="rId9" cstate="print"/>
            <a:srcRect/>
            <a:stretch>
              <a:fillRect/>
            </a:stretch>
          </p:blipFill>
          <p:spPr bwMode="auto">
            <a:xfrm>
              <a:off x="4211960" y="5229200"/>
              <a:ext cx="643892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本校財物勞務採購流程圖</a:t>
            </a:r>
            <a:endParaRPr lang="zh-TW" altLang="en-US" sz="3200" b="1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488832" cy="425427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網頁路徑：</a:t>
            </a:r>
            <a:endParaRPr lang="en-US" altLang="zh-TW" sz="3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學校首頁</a:t>
            </a:r>
            <a:r>
              <a:rPr lang="en-US" altLang="zh-TW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行政組織</a:t>
            </a:r>
            <a:r>
              <a:rPr lang="en-US" altLang="zh-TW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總務處</a:t>
            </a:r>
            <a:r>
              <a:rPr lang="en-US" altLang="zh-TW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標準作</a:t>
            </a:r>
            <a:endParaRPr lang="en-US" altLang="zh-TW" sz="36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業程序</a:t>
            </a:r>
            <a:r>
              <a:rPr lang="en-US" altLang="zh-TW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6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事務組</a:t>
            </a: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－採購招標</a:t>
            </a:r>
            <a:endParaRPr lang="en-US" altLang="zh-TW" sz="32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3000"/>
              </a:lnSpc>
              <a:spcAft>
                <a:spcPts val="1200"/>
              </a:spcAft>
              <a:buNone/>
            </a:pPr>
            <a:r>
              <a:rPr lang="en-US" altLang="zh-TW" sz="2100" spc="-1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hlinkClick r:id="rId2"/>
              </a:rPr>
              <a:t>http://nccuga.nccu.edu.tw/sopmix/archive_four.php?class=103</a:t>
            </a:r>
            <a:endParaRPr lang="zh-TW" altLang="en-US" sz="2100" spc="-100" dirty="0" smtClean="0"/>
          </a:p>
          <a:p>
            <a:pPr>
              <a:buNone/>
            </a:pPr>
            <a:r>
              <a:rPr lang="zh-TW" altLang="en-US" sz="3000" kern="100" dirty="0" smtClean="0">
                <a:latin typeface="標楷體" pitchFamily="65" charset="-120"/>
                <a:ea typeface="標楷體" pitchFamily="65" charset="-120"/>
              </a:rPr>
              <a:t>採購案件流程</a:t>
            </a:r>
            <a:r>
              <a:rPr lang="zh-TW" altLang="en-US" sz="3000" kern="1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總圖、</a:t>
            </a:r>
            <a:r>
              <a:rPr lang="zh-TW" altLang="en-US" sz="3000" kern="100" dirty="0" smtClean="0"/>
              <a:t> </a:t>
            </a:r>
            <a:r>
              <a:rPr lang="zh-TW" altLang="en-US" sz="3000" kern="100" dirty="0" smtClean="0">
                <a:latin typeface="標楷體" pitchFamily="65" charset="-120"/>
                <a:ea typeface="標楷體" pitchFamily="65" charset="-120"/>
              </a:rPr>
              <a:t>採購程序流程</a:t>
            </a:r>
            <a:r>
              <a:rPr lang="zh-TW" altLang="en-US" sz="3000" kern="1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附圖</a:t>
            </a:r>
            <a:endParaRPr lang="en-US" altLang="zh-TW" sz="3000" kern="1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共同供應契約流程圖、公告上網作業流程圖</a:t>
            </a:r>
            <a:endParaRPr lang="en-US" altLang="zh-TW" sz="30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0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限制性招標流程圖、驗收及核銷作業流程圖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招標規範常見錯誤態樣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344816" cy="460851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○限定產品取得 </a:t>
            </a: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ISO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系列驗證、或以取得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正字標記作為規範，而未允許「同等品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altLang="zh-TW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」競標。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○指定特定廠牌之規格或型號或特定國家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或協會之標準，而未允許「同等品」。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○訂定廠商資格時，未依該標準評估廠商</a:t>
            </a:r>
            <a:endParaRPr lang="en-US" altLang="zh-TW" sz="3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家數。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○限定廠商投標時，須檢附於指定地區設</a:t>
            </a:r>
            <a:endParaRPr lang="en-US" altLang="zh-TW" sz="3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有分公司或維護站，或須擁有指定之設</a:t>
            </a:r>
            <a:endParaRPr lang="en-US" altLang="zh-TW" sz="3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備。</a:t>
            </a:r>
            <a:endParaRPr lang="zh-TW" altLang="en-US" sz="3000" dirty="0">
              <a:solidFill>
                <a:srgbClr val="C0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ea typeface="標楷體" pitchFamily="65" charset="-120"/>
              </a:rPr>
              <a:t>招標規範常見錯誤態樣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344816" cy="427707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○抄襲特定廠商之規格資料。</a:t>
            </a:r>
            <a:endParaRPr lang="en-US" altLang="zh-TW" sz="3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○超出需求或與需求無關之規格。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○投標時須檢附原廠製造</a:t>
            </a:r>
            <a:r>
              <a:rPr lang="en-US" altLang="zh-TW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或代理</a:t>
            </a:r>
            <a:r>
              <a:rPr lang="en-US" altLang="zh-TW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證明、</a:t>
            </a:r>
            <a:endParaRPr lang="en-US" altLang="zh-TW" sz="30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原廠願意供應證明、原廠品質保證書。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○規定所有大小產品均須提供型錄。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○限型錄上之規格須與招標規格一字不差。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○採購指定之進口品。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zh-TW" altLang="en-US" sz="30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○限制專業證照或合格證書之人數或張數。</a:t>
            </a:r>
            <a:endParaRPr lang="zh-TW" altLang="en-US" sz="3000" dirty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025208" cy="77809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總務處採購業務聯絡人（一）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78720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◎事務組</a:t>
            </a:r>
            <a:endParaRPr lang="en-US" altLang="zh-TW" sz="2800" dirty="0" smtClean="0"/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zh-TW" altLang="en-US" dirty="0" smtClean="0"/>
              <a:t>    </a:t>
            </a:r>
            <a:r>
              <a:rPr lang="zh-TW" altLang="en-US" b="1" dirty="0" smtClean="0">
                <a:latin typeface="+mn-ea"/>
              </a:rPr>
              <a:t>黃子芸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(62104)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辦公家具、電腦軟硬體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行政</a:t>
            </a:r>
            <a:r>
              <a:rPr lang="en-US" altLang="zh-TW" dirty="0" smtClean="0">
                <a:latin typeface="+mn-ea"/>
              </a:rPr>
              <a:t>,</a:t>
            </a:r>
            <a:r>
              <a:rPr lang="zh-TW" altLang="en-US" dirty="0" smtClean="0">
                <a:latin typeface="+mn-ea"/>
              </a:rPr>
              <a:t>教學單位</a:t>
            </a:r>
            <a:r>
              <a:rPr lang="en-US" altLang="zh-TW" dirty="0" smtClean="0">
                <a:latin typeface="+mn-ea"/>
              </a:rPr>
              <a:t>)</a:t>
            </a: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+mn-ea"/>
              </a:rPr>
              <a:t>                             、事務機具電器、禮品圖書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zh-TW" altLang="en-US" dirty="0" smtClean="0">
                <a:latin typeface="+mn-ea"/>
              </a:rPr>
              <a:t>    </a:t>
            </a:r>
            <a:r>
              <a:rPr lang="zh-TW" altLang="en-US" b="1" dirty="0" smtClean="0">
                <a:latin typeface="+mn-ea"/>
              </a:rPr>
              <a:t>廖致瑞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(62103)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勞務外包、影視設備、電動工具及儀器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+mn-ea"/>
              </a:rPr>
              <a:t>                             、出國機票團費、印刷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zh-TW" altLang="en-US" b="1" dirty="0" smtClean="0">
                <a:latin typeface="+mn-ea"/>
              </a:rPr>
              <a:t>    紀芳元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(62105)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廣告宣傳、電腦軟硬體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計中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、會展場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+mn-ea"/>
              </a:rPr>
              <a:t>                             佈、國內場租餐宿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旅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、藝文活動   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000"/>
              </a:lnSpc>
              <a:spcBef>
                <a:spcPts val="1200"/>
              </a:spcBef>
              <a:buNone/>
            </a:pPr>
            <a:r>
              <a:rPr lang="zh-TW" altLang="en-US" b="1" dirty="0" smtClean="0">
                <a:latin typeface="+mn-ea"/>
              </a:rPr>
              <a:t>    徐明方</a:t>
            </a:r>
            <a:r>
              <a:rPr lang="zh-TW" altLang="en-US" b="1" dirty="0" smtClean="0">
                <a:solidFill>
                  <a:srgbClr val="0000FF"/>
                </a:solidFill>
                <a:latin typeface="+mn-ea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(62107)</a:t>
            </a:r>
            <a:r>
              <a:rPr lang="zh-TW" altLang="en-US" b="1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共同共應契約採購</a:t>
            </a:r>
            <a:r>
              <a:rPr lang="zh-TW" altLang="en-US" spc="-100" dirty="0" smtClean="0">
                <a:latin typeface="+mn-ea"/>
              </a:rPr>
              <a:t>（不分品項</a:t>
            </a:r>
            <a:r>
              <a:rPr lang="en-US" altLang="zh-TW" spc="-100" dirty="0" smtClean="0">
                <a:latin typeface="+mn-ea"/>
              </a:rPr>
              <a:t>,</a:t>
            </a:r>
            <a:r>
              <a:rPr lang="zh-TW" altLang="en-US" spc="-100" dirty="0" smtClean="0">
                <a:latin typeface="+mn-ea"/>
              </a:rPr>
              <a:t>金額）</a:t>
            </a:r>
            <a:endParaRPr lang="en-US" altLang="zh-TW" spc="-100" dirty="0" smtClean="0">
              <a:latin typeface="+mn-ea"/>
            </a:endParaRPr>
          </a:p>
          <a:p>
            <a:pPr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rgbClr val="0000FF"/>
                </a:solidFill>
              </a:rPr>
              <a:t>   </a:t>
            </a:r>
            <a:endParaRPr lang="en-US" altLang="zh-TW" spc="-1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025208" cy="77809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總務處採購業務聯絡人（二）</a:t>
            </a:r>
            <a:endParaRPr lang="zh-TW" altLang="en-US" sz="32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55576" y="1268760"/>
            <a:ext cx="778720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2800" dirty="0" smtClean="0"/>
              <a:t>◎環保組</a:t>
            </a:r>
            <a:endParaRPr lang="en-US" altLang="zh-TW" sz="2800" b="1" dirty="0" smtClean="0">
              <a:solidFill>
                <a:srgbClr val="7030A0"/>
              </a:solidFill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sz="3200" dirty="0" smtClean="0">
                <a:latin typeface="+mn-ea"/>
              </a:rPr>
              <a:t>    </a:t>
            </a:r>
            <a:r>
              <a:rPr lang="zh-TW" altLang="en-US" b="1" dirty="0" smtClean="0">
                <a:latin typeface="+mn-ea"/>
              </a:rPr>
              <a:t>吳欣樺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(62822)  </a:t>
            </a:r>
            <a:r>
              <a:rPr lang="zh-TW" altLang="en-US" dirty="0" smtClean="0">
                <a:latin typeface="+mn-ea"/>
              </a:rPr>
              <a:t>綠色採購之申報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endParaRPr lang="zh-TW" altLang="en-US" sz="2800" dirty="0" smtClean="0">
              <a:latin typeface="+mn-ea"/>
            </a:endParaRPr>
          </a:p>
          <a:p>
            <a:pPr>
              <a:buNone/>
            </a:pPr>
            <a:r>
              <a:rPr lang="zh-TW" altLang="en-US" sz="2800" dirty="0" smtClean="0">
                <a:latin typeface="+mn-ea"/>
              </a:rPr>
              <a:t>◎財產組</a:t>
            </a:r>
            <a:endParaRPr lang="en-US" altLang="zh-TW" sz="2800" dirty="0" smtClean="0">
              <a:latin typeface="+mn-ea"/>
            </a:endParaRPr>
          </a:p>
          <a:p>
            <a:pPr>
              <a:lnSpc>
                <a:spcPts val="2800"/>
              </a:lnSpc>
              <a:buNone/>
            </a:pPr>
            <a:r>
              <a:rPr lang="zh-TW" altLang="en-US" sz="2800" dirty="0" smtClean="0">
                <a:latin typeface="+mn-ea"/>
              </a:rPr>
              <a:t>    </a:t>
            </a:r>
            <a:r>
              <a:rPr lang="zh-TW" altLang="en-US" b="1" dirty="0" smtClean="0">
                <a:latin typeface="+mn-ea"/>
              </a:rPr>
              <a:t>徐邦丁 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(62805)</a:t>
            </a:r>
            <a:r>
              <a:rPr lang="zh-TW" altLang="en-US" dirty="0" smtClean="0">
                <a:latin typeface="+mn-ea"/>
              </a:rPr>
              <a:t>  電腦軟硬體、事務機具、教學器材等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2800"/>
              </a:lnSpc>
              <a:buNone/>
            </a:pPr>
            <a:r>
              <a:rPr lang="zh-TW" altLang="en-US" dirty="0" smtClean="0">
                <a:latin typeface="+mn-ea"/>
              </a:rPr>
              <a:t>                               保固期滿後之維護保修</a:t>
            </a:r>
            <a:r>
              <a:rPr lang="zh-TW" altLang="en-US" b="1" dirty="0" smtClean="0">
                <a:latin typeface="+mn-ea"/>
              </a:rPr>
              <a:t>   </a:t>
            </a:r>
            <a:endParaRPr lang="en-US" altLang="zh-TW" b="1" dirty="0" smtClean="0">
              <a:latin typeface="+mn-ea"/>
            </a:endParaRPr>
          </a:p>
          <a:p>
            <a:pPr>
              <a:lnSpc>
                <a:spcPts val="1500"/>
              </a:lnSpc>
              <a:buNone/>
            </a:pPr>
            <a:r>
              <a:rPr lang="zh-TW" altLang="en-US" sz="2800" b="1" dirty="0" smtClean="0">
                <a:latin typeface="+mn-ea"/>
              </a:rPr>
              <a:t>    </a:t>
            </a:r>
            <a:endParaRPr lang="en-US" altLang="zh-TW" sz="2800" spc="-100" dirty="0" smtClean="0">
              <a:latin typeface="+mn-ea"/>
            </a:endParaRPr>
          </a:p>
          <a:p>
            <a:pPr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sz="2800" dirty="0" smtClean="0">
                <a:latin typeface="+mn-ea"/>
              </a:rPr>
              <a:t>◎營繕組</a:t>
            </a:r>
            <a:endParaRPr lang="en-US" altLang="zh-TW" sz="2800" b="1" dirty="0" smtClean="0">
              <a:solidFill>
                <a:srgbClr val="7030A0"/>
              </a:solidFill>
              <a:latin typeface="+mn-ea"/>
            </a:endParaRPr>
          </a:p>
          <a:p>
            <a:pPr>
              <a:lnSpc>
                <a:spcPts val="3500"/>
              </a:lnSpc>
              <a:buNone/>
            </a:pPr>
            <a:r>
              <a:rPr lang="zh-TW" altLang="en-US" sz="2800" dirty="0" smtClean="0">
                <a:latin typeface="+mn-ea"/>
              </a:rPr>
              <a:t>    </a:t>
            </a:r>
            <a:r>
              <a:rPr lang="zh-TW" altLang="en-US" b="1" dirty="0" smtClean="0">
                <a:latin typeface="+mn-ea"/>
              </a:rPr>
              <a:t>姚建華</a:t>
            </a:r>
            <a:r>
              <a:rPr lang="zh-TW" altLang="en-US" dirty="0" smtClean="0">
                <a:latin typeface="+mn-ea"/>
              </a:rPr>
              <a:t> </a:t>
            </a:r>
            <a:r>
              <a:rPr lang="en-US" altLang="zh-TW" dirty="0" smtClean="0">
                <a:solidFill>
                  <a:srgbClr val="0000FF"/>
                </a:solidFill>
                <a:latin typeface="+mn-ea"/>
              </a:rPr>
              <a:t>(62132)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  </a:t>
            </a:r>
            <a:r>
              <a:rPr lang="zh-TW" altLang="en-US" dirty="0" smtClean="0">
                <a:latin typeface="+mn-ea"/>
              </a:rPr>
              <a:t>公共（建築物）設施設置及修繕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                 代表號  </a:t>
            </a:r>
            <a:r>
              <a:rPr lang="zh-TW" altLang="en-US" dirty="0" smtClean="0">
                <a:latin typeface="+mn-ea"/>
              </a:rPr>
              <a:t>辦公處所調整之改修工程</a:t>
            </a:r>
            <a:endParaRPr lang="en-US" altLang="zh-TW" dirty="0" smtClean="0">
              <a:latin typeface="+mn-ea"/>
            </a:endParaRPr>
          </a:p>
          <a:p>
            <a:pPr>
              <a:lnSpc>
                <a:spcPts val="3500"/>
              </a:lnSpc>
              <a:spcBef>
                <a:spcPts val="0"/>
              </a:spcBef>
              <a:buNone/>
            </a:pPr>
            <a:r>
              <a:rPr lang="zh-TW" altLang="en-US" dirty="0" smtClean="0">
                <a:latin typeface="+mn-ea"/>
              </a:rPr>
              <a:t>                               一般</a:t>
            </a:r>
            <a:r>
              <a:rPr lang="en-US" altLang="zh-TW" dirty="0" smtClean="0">
                <a:latin typeface="+mn-ea"/>
              </a:rPr>
              <a:t>(</a:t>
            </a:r>
            <a:r>
              <a:rPr lang="zh-TW" altLang="en-US" dirty="0" smtClean="0">
                <a:latin typeface="+mn-ea"/>
              </a:rPr>
              <a:t>小型、零星</a:t>
            </a:r>
            <a:r>
              <a:rPr lang="en-US" altLang="zh-TW" dirty="0" smtClean="0">
                <a:latin typeface="+mn-ea"/>
              </a:rPr>
              <a:t>)</a:t>
            </a:r>
            <a:r>
              <a:rPr lang="zh-TW" altLang="en-US" dirty="0" smtClean="0">
                <a:latin typeface="+mn-ea"/>
              </a:rPr>
              <a:t>修繕工程</a:t>
            </a:r>
            <a:r>
              <a:rPr lang="zh-TW" altLang="en-US" b="1" dirty="0" smtClean="0">
                <a:latin typeface="+mn-ea"/>
              </a:rPr>
              <a:t>  </a:t>
            </a:r>
          </a:p>
          <a:p>
            <a:pPr>
              <a:lnSpc>
                <a:spcPts val="2500"/>
              </a:lnSpc>
              <a:spcBef>
                <a:spcPts val="0"/>
              </a:spcBef>
              <a:buNone/>
            </a:pPr>
            <a:r>
              <a:rPr lang="zh-TW" altLang="en-US" dirty="0" smtClean="0">
                <a:solidFill>
                  <a:srgbClr val="0000FF"/>
                </a:solidFill>
              </a:rPr>
              <a:t>   </a:t>
            </a:r>
            <a:endParaRPr lang="en-US" altLang="zh-TW" spc="-1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908720"/>
            <a:ext cx="5544616" cy="2304256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zh-TW" altLang="en-US" sz="36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                </a:t>
            </a:r>
            <a:r>
              <a:rPr lang="zh-TW" altLang="en-US" sz="26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祝福眾夥伴</a:t>
            </a:r>
            <a:endParaRPr lang="en-US" altLang="zh-TW" sz="2600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zh-TW" sz="3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工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欲完事先利器</a:t>
            </a:r>
          </a:p>
          <a:p>
            <a:pPr algn="r"/>
            <a:r>
              <a:rPr lang="zh-TW" altLang="zh-TW" sz="3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作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想成就</a:t>
            </a:r>
            <a:r>
              <a:rPr lang="zh-TW" altLang="en-US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穩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妥商</a:t>
            </a:r>
          </a:p>
          <a:p>
            <a:pPr algn="r"/>
            <a:r>
              <a:rPr lang="zh-TW" altLang="zh-TW" sz="35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愉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情常保心無</a:t>
            </a:r>
            <a:r>
              <a:rPr lang="zh-TW" altLang="en-US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鬱</a:t>
            </a:r>
            <a:endParaRPr lang="zh-TW" altLang="zh-TW" sz="3000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  <a:p>
            <a:pPr algn="r"/>
            <a:r>
              <a:rPr lang="zh-TW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快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意永存</a:t>
            </a:r>
            <a:r>
              <a:rPr lang="zh-TW" altLang="en-US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緒</a:t>
            </a:r>
            <a:r>
              <a:rPr lang="zh-TW" altLang="zh-TW" sz="3000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歡暢</a:t>
            </a:r>
            <a:endParaRPr lang="en-US" altLang="zh-TW" sz="3000" b="0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2290" name="Rectangle 24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449F31-75BC-4B43-B15E-5D3680E9BE88}" type="slidenum">
              <a:rPr lang="en-US" altLang="zh-TW"/>
              <a:pPr/>
              <a:t>28</a:t>
            </a:fld>
            <a:endParaRPr lang="en-US" altLang="zh-TW"/>
          </a:p>
        </p:txBody>
      </p:sp>
      <p:pic>
        <p:nvPicPr>
          <p:cNvPr id="12293" name="Picture 4" descr="j033634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70834"/>
            <a:ext cx="1116124" cy="108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 rot="10800000" flipV="1">
            <a:off x="1691680" y="4653136"/>
            <a:ext cx="363061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5pPr>
            <a:lvl6pPr marL="22860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6pPr>
            <a:lvl7pPr marL="27432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7pPr>
            <a:lvl8pPr marL="32004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8pPr>
            <a:lvl9pPr marL="3657600" algn="l" defTabSz="914400" rtl="0" eaLnBrk="1" latinLnBrk="0" hangingPunct="1">
              <a:defRPr kumimoji="1" sz="3600" kern="1200">
                <a:solidFill>
                  <a:schemeClr val="tx1"/>
                </a:solidFill>
                <a:latin typeface="Tahoma" pitchFamily="34" charset="0"/>
                <a:ea typeface="SimSun" pitchFamily="2" charset="-122"/>
                <a:cs typeface="+mn-cs"/>
              </a:defRPr>
            </a:lvl9pPr>
          </a:lstStyle>
          <a:p>
            <a:pPr lvl="0" algn="ctr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70000"/>
              <a:defRPr/>
            </a:pPr>
            <a:r>
              <a:rPr lang="zh-TW" altLang="en-US" sz="40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解說完畢</a:t>
            </a:r>
            <a:endParaRPr kumimoji="0" lang="en-US" altLang="zh-TW" sz="4000" b="1" dirty="0" smtClean="0">
              <a:solidFill>
                <a:srgbClr val="7030A0"/>
              </a:solidFill>
              <a:ea typeface="標楷體" pitchFamily="65" charset="-120"/>
            </a:endParaRPr>
          </a:p>
          <a:p>
            <a:pPr lvl="0" algn="ctr" fontAlgn="auto"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70000"/>
              <a:defRPr/>
            </a:pPr>
            <a:r>
              <a:rPr kumimoji="0" lang="zh-TW" altLang="en-US" sz="2400" b="1" spc="-70" dirty="0" smtClean="0">
                <a:solidFill>
                  <a:srgbClr val="0000FF"/>
                </a:solidFill>
                <a:ea typeface="標楷體" pitchFamily="65" charset="-120"/>
              </a:rPr>
              <a:t>歡迎洽詢指教</a:t>
            </a:r>
            <a:endParaRPr kumimoji="0" lang="en-US" altLang="zh-TW" sz="2000" b="1" u="sng" spc="-7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kern="400" spc="-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單位自行採購（未達</a:t>
            </a:r>
            <a:r>
              <a:rPr lang="en-US" altLang="zh-TW" sz="3200" b="1" kern="400" spc="-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200" b="1" kern="400" spc="-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萬元）－</a:t>
            </a:r>
            <a:r>
              <a:rPr lang="zh-TW" altLang="en-US" sz="3200" b="1" kern="400" spc="-100" dirty="0" smtClean="0">
                <a:solidFill>
                  <a:srgbClr val="0000FF"/>
                </a:solidFill>
                <a:ea typeface="標楷體" pitchFamily="65" charset="-120"/>
              </a:rPr>
              <a:t>作業流程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772816"/>
            <a:ext cx="7344816" cy="4320480"/>
          </a:xfrm>
          <a:ln>
            <a:noFill/>
          </a:ln>
        </p:spPr>
        <p:txBody>
          <a:bodyPr>
            <a:noAutofit/>
          </a:bodyPr>
          <a:lstStyle/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業務單位研擬計劃－編列預算－蒐集採</a:t>
            </a:r>
            <a:endParaRPr lang="en-US" altLang="zh-TW" sz="32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購資訊</a:t>
            </a:r>
            <a:r>
              <a:rPr lang="en-US" altLang="zh-TW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訪查規格及價格等</a:t>
            </a:r>
            <a:r>
              <a:rPr lang="en-US" altLang="zh-TW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－訂定需求</a:t>
            </a:r>
            <a:endParaRPr lang="en-US" altLang="zh-TW" sz="32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規格（或項目）－提出請購案－</a:t>
            </a: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主計室</a:t>
            </a:r>
            <a:endParaRPr lang="en-US" altLang="zh-TW" sz="32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審核</a:t>
            </a:r>
            <a:r>
              <a:rPr lang="en-US" altLang="zh-TW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—</a:t>
            </a: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單位主管核定－通知廠商履行標</a:t>
            </a:r>
            <a:endParaRPr lang="en-US" altLang="zh-TW" sz="32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的供應</a:t>
            </a:r>
            <a:r>
              <a:rPr lang="en-US" altLang="zh-TW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履約管理）－驗收－核銷</a:t>
            </a:r>
            <a:r>
              <a:rPr lang="en-US" altLang="zh-TW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保固</a:t>
            </a:r>
            <a:r>
              <a:rPr lang="en-US" altLang="zh-TW" sz="3200" b="1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eaLnBrk="1" hangingPunct="1">
              <a:lnSpc>
                <a:spcPts val="3500"/>
              </a:lnSpc>
              <a:spcBef>
                <a:spcPts val="1200"/>
              </a:spcBef>
              <a:buNone/>
            </a:pPr>
            <a:r>
              <a:rPr lang="zh-TW" altLang="en-US" sz="32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結案</a:t>
            </a:r>
            <a:endParaRPr lang="en-US" altLang="zh-TW" sz="32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3500"/>
              </a:lnSpc>
              <a:spcBef>
                <a:spcPts val="0"/>
              </a:spcBef>
              <a:buNone/>
            </a:pPr>
            <a:endParaRPr lang="en-US" altLang="zh-TW" sz="30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122" name="投影片編號版面配置區 5"/>
          <p:cNvSpPr>
            <a:spLocks noGrp="1"/>
          </p:cNvSpPr>
          <p:nvPr>
            <p:ph type="sldNum" sz="quarter" idx="15"/>
          </p:nvPr>
        </p:nvSpPr>
        <p:spPr>
          <a:noFill/>
        </p:spPr>
        <p:txBody>
          <a:bodyPr/>
          <a:lstStyle/>
          <a:p>
            <a:fld id="{F932ED80-30E6-4EA1-B43F-B1EDF05A5B9E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Autofit/>
          </a:bodyPr>
          <a:lstStyle/>
          <a:p>
            <a:pPr>
              <a:lnSpc>
                <a:spcPts val="4500"/>
              </a:lnSpc>
              <a:spcBef>
                <a:spcPts val="0"/>
              </a:spcBef>
            </a:pPr>
            <a:r>
              <a:rPr lang="zh-TW" altLang="en-US" sz="3200" b="1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委託總務處</a:t>
            </a:r>
            <a:r>
              <a:rPr lang="zh-TW" altLang="en-US" sz="3200" b="1" spc="-240" dirty="0" smtClean="0">
                <a:solidFill>
                  <a:srgbClr val="0000FF"/>
                </a:solidFill>
                <a:ea typeface="標楷體" pitchFamily="65" charset="-120"/>
              </a:rPr>
              <a:t>採購</a:t>
            </a:r>
            <a:r>
              <a:rPr lang="en-US" altLang="zh-TW" sz="3200" b="1" spc="-240" dirty="0" smtClean="0">
                <a:solidFill>
                  <a:srgbClr val="0000FF"/>
                </a:solidFill>
                <a:ea typeface="標楷體" pitchFamily="65" charset="-120"/>
              </a:rPr>
              <a:t>〈</a:t>
            </a:r>
            <a:r>
              <a:rPr lang="zh-TW" altLang="en-US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逾</a:t>
            </a:r>
            <a:r>
              <a:rPr lang="en-US" altLang="zh-TW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萬元</a:t>
            </a:r>
            <a:r>
              <a:rPr lang="en-US" altLang="zh-TW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含</a:t>
            </a:r>
            <a:r>
              <a:rPr lang="en-US" altLang="zh-TW" sz="3200" b="1" kern="400" spc="-24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200" b="1" spc="-240" dirty="0" smtClean="0">
                <a:solidFill>
                  <a:srgbClr val="0000FF"/>
                </a:solidFill>
                <a:ea typeface="標楷體" pitchFamily="65" charset="-120"/>
              </a:rPr>
              <a:t>〉-</a:t>
            </a:r>
            <a:r>
              <a:rPr lang="zh-TW" altLang="en-US" sz="3200" b="1" spc="-240" dirty="0" smtClean="0">
                <a:solidFill>
                  <a:srgbClr val="0000FF"/>
                </a:solidFill>
                <a:ea typeface="標楷體" pitchFamily="65" charset="-120"/>
              </a:rPr>
              <a:t>作業流程</a:t>
            </a:r>
            <a:endParaRPr lang="zh-TW" altLang="en-US" sz="3200" b="1" spc="-240" dirty="0">
              <a:solidFill>
                <a:srgbClr val="0000FF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7846640" cy="4320480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業務單位研擬計劃－編列預算－蒐集採購</a:t>
            </a:r>
            <a:endParaRPr lang="en-US" altLang="zh-TW" sz="98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訪查規格及價格等</a:t>
            </a:r>
            <a:r>
              <a:rPr lang="en-US" altLang="zh-TW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－訂定需求規格</a:t>
            </a:r>
            <a:endParaRPr lang="en-US" altLang="zh-TW" sz="9800" dirty="0" smtClean="0">
              <a:solidFill>
                <a:srgbClr val="060608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en-US" altLang="zh-TW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或項目</a:t>
            </a:r>
            <a:r>
              <a:rPr lang="en-US" altLang="zh-TW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9800" dirty="0" smtClean="0">
                <a:solidFill>
                  <a:srgbClr val="060608"/>
                </a:solidFill>
                <a:latin typeface="標楷體" pitchFamily="65" charset="-120"/>
                <a:ea typeface="標楷體" pitchFamily="65" charset="-120"/>
              </a:rPr>
              <a:t>－提出請購案－</a:t>
            </a: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總務處簽辦－主</a:t>
            </a:r>
            <a:endParaRPr lang="en-US" altLang="zh-TW" sz="98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計室審核－校長核定－辦理招標－廠商投</a:t>
            </a:r>
            <a:endParaRPr lang="en-US" altLang="zh-TW" sz="98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標－訂定底價－開標－審標－決標－廠商</a:t>
            </a:r>
            <a:endParaRPr lang="en-US" altLang="zh-TW" sz="980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履行標的供應</a:t>
            </a:r>
            <a:r>
              <a:rPr lang="zh-TW" altLang="en-US" sz="9800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（履約管理</a:t>
            </a:r>
            <a:r>
              <a:rPr lang="en-US" altLang="zh-TW" sz="9800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－驗收－核銷</a:t>
            </a:r>
            <a:r>
              <a:rPr lang="en-US" altLang="zh-TW" sz="9800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9800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保</a:t>
            </a:r>
            <a:endParaRPr lang="en-US" altLang="zh-TW" sz="9800" kern="100" spc="-250" dirty="0" smtClean="0">
              <a:solidFill>
                <a:srgbClr val="C3013D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ts val="4500"/>
              </a:lnSpc>
              <a:spcBef>
                <a:spcPts val="0"/>
              </a:spcBef>
              <a:buNone/>
            </a:pPr>
            <a:r>
              <a:rPr lang="zh-TW" altLang="en-US" sz="9800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固</a:t>
            </a:r>
            <a:r>
              <a:rPr lang="en-US" altLang="zh-TW" sz="9800" b="1" kern="100" spc="-25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9800" dirty="0" smtClean="0">
                <a:solidFill>
                  <a:srgbClr val="C3013D"/>
                </a:solidFill>
                <a:latin typeface="標楷體" pitchFamily="65" charset="-120"/>
                <a:ea typeface="標楷體" pitchFamily="65" charset="-120"/>
              </a:rPr>
              <a:t>結案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spc="-240" dirty="0" smtClean="0">
                <a:solidFill>
                  <a:srgbClr val="0000FF"/>
                </a:solidFill>
                <a:ea typeface="標楷體" pitchFamily="65" charset="-120"/>
              </a:rPr>
              <a:t>採購應注意之重要事項（一）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27584" y="1844824"/>
            <a:ext cx="7128792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少部分單位，會先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請廠商送貨或執行需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求事項，再辦理請購作業，係違反相關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，應檢討責任歸屬並自行負責。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101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年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月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17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日政總字第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1010001025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號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相關規定：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主計室「執行各項支出應行注意事項」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秘書處「大學經費、差假共同授權原則」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spc="-240" dirty="0" smtClean="0">
                <a:solidFill>
                  <a:srgbClr val="0000FF"/>
                </a:solidFill>
                <a:ea typeface="標楷體" pitchFamily="65" charset="-120"/>
              </a:rPr>
              <a:t>採購應注意之重要事項（二）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600200"/>
            <a:ext cx="7025208" cy="4873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◎正當性、確有需求。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smtClean="0">
                <a:latin typeface="標楷體" pitchFamily="65" charset="-120"/>
                <a:ea typeface="標楷體" pitchFamily="65" charset="-120"/>
              </a:rPr>
              <a:t>◎不得分批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採購。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◎委託總務處辦理（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NT$10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萬元以上，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未達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NT$100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萬元）之採購案，應以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公開徵求方式辦理為原則，限制性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招標為例外。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103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年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12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月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19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日政總字第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1030034565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號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b="1" spc="-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如何進入財產物品請購系統？</a:t>
            </a:r>
            <a:endParaRPr lang="zh-TW" altLang="en-US" sz="3200" b="1" spc="-1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11560" y="1772816"/>
            <a:ext cx="7776864" cy="4536504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學校首頁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en-US" altLang="zh-TW" sz="4200" dirty="0" err="1" smtClean="0">
                <a:latin typeface="標楷體" pitchFamily="65" charset="-120"/>
                <a:ea typeface="標楷體" pitchFamily="65" charset="-120"/>
              </a:rPr>
              <a:t>iNCCU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愛政大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輸入帳號密碼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後登入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新平台校務系統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在職教職員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</a:p>
          <a:p>
            <a:pPr>
              <a:spcBef>
                <a:spcPts val="1200"/>
              </a:spcBef>
              <a:buNone/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教職員資訊系統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採購管理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財產物品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請購單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新增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輸入</a:t>
            </a:r>
            <a:r>
              <a:rPr lang="zh-TW" altLang="en-US" sz="4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請購品項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4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預估金</a:t>
            </a:r>
            <a:endParaRPr lang="en-US" altLang="zh-TW" sz="42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zh-TW" altLang="en-US" sz="4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額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等資料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請購層級選擇 </a:t>
            </a:r>
            <a:r>
              <a:rPr lang="zh-TW" altLang="en-US" sz="4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自行採購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或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  <a:buNone/>
            </a:pPr>
            <a:r>
              <a:rPr lang="zh-TW" altLang="en-US" sz="42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委託總務處採購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點選</a:t>
            </a:r>
            <a:r>
              <a:rPr lang="zh-TW" altLang="en-US" sz="4200" spc="-300" dirty="0" smtClean="0">
                <a:ln>
                  <a:solidFill>
                    <a:srgbClr val="0000FF"/>
                  </a:solidFill>
                </a:ln>
                <a:latin typeface="標楷體" pitchFamily="65" charset="-120"/>
                <a:ea typeface="標楷體" pitchFamily="65" charset="-120"/>
              </a:rPr>
              <a:t>驗算檢查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無誤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</a:p>
          <a:p>
            <a:pPr>
              <a:spcBef>
                <a:spcPts val="1200"/>
              </a:spcBef>
              <a:buNone/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再點</a:t>
            </a:r>
            <a:r>
              <a:rPr lang="zh-TW" altLang="en-US" sz="4200" dirty="0" smtClean="0">
                <a:ln>
                  <a:solidFill>
                    <a:srgbClr val="0000FF"/>
                  </a:solidFill>
                </a:ln>
                <a:latin typeface="標楷體" pitchFamily="65" charset="-120"/>
                <a:ea typeface="標楷體" pitchFamily="65" charset="-120"/>
              </a:rPr>
              <a:t>確認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列印請購單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grpSp>
        <p:nvGrpSpPr>
          <p:cNvPr id="21" name="群組 20"/>
          <p:cNvGrpSpPr/>
          <p:nvPr/>
        </p:nvGrpSpPr>
        <p:grpSpPr>
          <a:xfrm>
            <a:off x="0" y="0"/>
            <a:ext cx="9144001" cy="6857999"/>
            <a:chOff x="-1" y="0"/>
            <a:chExt cx="9144001" cy="6857999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" y="0"/>
              <a:ext cx="9144001" cy="685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 rot="5400000">
              <a:off x="3991519" y="2929362"/>
              <a:ext cx="440879" cy="720080"/>
            </a:xfrm>
            <a:prstGeom prst="downArrow">
              <a:avLst>
                <a:gd name="adj1" fmla="val 50000"/>
                <a:gd name="adj2" fmla="val 69920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123728" y="3501008"/>
              <a:ext cx="4320480" cy="648072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7740352" y="4869160"/>
              <a:ext cx="1008112" cy="36933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zh-TW" altLang="en-US" sz="1800" spc="-300" dirty="0" smtClean="0">
                  <a:ln>
                    <a:solidFill>
                      <a:srgbClr val="0000FF"/>
                    </a:solidFill>
                  </a:ln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驗算檢查</a:t>
              </a:r>
              <a:r>
                <a:rPr lang="zh-TW" altLang="en-US" sz="1800" dirty="0" smtClean="0">
                  <a:solidFill>
                    <a:schemeClr val="tx1"/>
                  </a:solidFill>
                  <a:latin typeface="標楷體" pitchFamily="65" charset="-120"/>
                  <a:ea typeface="標楷體" pitchFamily="65" charset="-120"/>
                </a:rPr>
                <a:t> </a:t>
              </a:r>
              <a:endParaRPr lang="zh-TW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 rot="12960000">
              <a:off x="7630241" y="1451608"/>
              <a:ext cx="440879" cy="950217"/>
            </a:xfrm>
            <a:prstGeom prst="downArrow">
              <a:avLst>
                <a:gd name="adj1" fmla="val 50000"/>
                <a:gd name="adj2" fmla="val 69920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0" name="AutoShape 5"/>
            <p:cNvSpPr>
              <a:spLocks noChangeArrowheads="1"/>
            </p:cNvSpPr>
            <p:nvPr/>
          </p:nvSpPr>
          <p:spPr bwMode="auto">
            <a:xfrm>
              <a:off x="7596336" y="4293096"/>
              <a:ext cx="440879" cy="576064"/>
            </a:xfrm>
            <a:prstGeom prst="downArrow">
              <a:avLst>
                <a:gd name="adj1" fmla="val 50000"/>
                <a:gd name="adj2" fmla="val 69920"/>
              </a:avLst>
            </a:prstGeom>
            <a:solidFill>
              <a:srgbClr val="C0504D"/>
            </a:solidFill>
            <a:ln w="38100">
              <a:solidFill>
                <a:srgbClr val="F2F2F2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2" name="AutoShape 5"/>
          <p:cNvSpPr>
            <a:spLocks noChangeArrowheads="1"/>
          </p:cNvSpPr>
          <p:nvPr/>
        </p:nvSpPr>
        <p:spPr bwMode="auto">
          <a:xfrm rot="5400000">
            <a:off x="6511800" y="337072"/>
            <a:ext cx="440879" cy="432048"/>
          </a:xfrm>
          <a:prstGeom prst="downArrow">
            <a:avLst>
              <a:gd name="adj1" fmla="val 50000"/>
              <a:gd name="adj2" fmla="val 6992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 rot="7499391">
            <a:off x="4248633" y="1343806"/>
            <a:ext cx="440879" cy="494872"/>
          </a:xfrm>
          <a:prstGeom prst="downArrow">
            <a:avLst>
              <a:gd name="adj1" fmla="val 50000"/>
              <a:gd name="adj2" fmla="val 6992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 rot="5400000">
            <a:off x="1147204" y="1309181"/>
            <a:ext cx="440879" cy="648072"/>
          </a:xfrm>
          <a:prstGeom prst="downArrow">
            <a:avLst>
              <a:gd name="adj1" fmla="val 50000"/>
              <a:gd name="adj2" fmla="val 6992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2" name="圓角矩形 21"/>
          <p:cNvSpPr/>
          <p:nvPr/>
        </p:nvSpPr>
        <p:spPr>
          <a:xfrm>
            <a:off x="323528" y="2060848"/>
            <a:ext cx="1296144" cy="4320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AutoShape 5"/>
          <p:cNvSpPr>
            <a:spLocks noChangeArrowheads="1"/>
          </p:cNvSpPr>
          <p:nvPr/>
        </p:nvSpPr>
        <p:spPr bwMode="auto">
          <a:xfrm rot="16200000">
            <a:off x="2947406" y="4621547"/>
            <a:ext cx="440879" cy="1080119"/>
          </a:xfrm>
          <a:prstGeom prst="downArrow">
            <a:avLst>
              <a:gd name="adj1" fmla="val 50000"/>
              <a:gd name="adj2" fmla="val 69920"/>
            </a:avLst>
          </a:prstGeom>
          <a:solidFill>
            <a:srgbClr val="00FF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17" name="流程圖: 接點 16"/>
          <p:cNvSpPr/>
          <p:nvPr/>
        </p:nvSpPr>
        <p:spPr>
          <a:xfrm>
            <a:off x="8172400" y="5733256"/>
            <a:ext cx="504056" cy="50405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TW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TW" sz="14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zh-TW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7385248" cy="922114"/>
          </a:xfrm>
        </p:spPr>
        <p:txBody>
          <a:bodyPr>
            <a:normAutofit/>
          </a:bodyPr>
          <a:lstStyle/>
          <a:p>
            <a:r>
              <a:rPr lang="zh-TW" altLang="en-US" sz="3600" b="1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請購案應備文件</a:t>
            </a:r>
            <a:r>
              <a:rPr lang="zh-TW" altLang="en-US" sz="27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hlinkClick r:id="rId2"/>
              </a:rPr>
              <a:t>彙整表</a:t>
            </a:r>
            <a:r>
              <a:rPr lang="en-US" altLang="zh-TW" sz="27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7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視案件性質不同！</a:t>
            </a:r>
            <a:r>
              <a:rPr lang="en-US" altLang="zh-TW" sz="27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700" b="1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056784" cy="4686320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  <a:spcBef>
                <a:spcPts val="0"/>
              </a:spcBef>
            </a:pPr>
            <a:r>
              <a:rPr lang="zh-TW" altLang="en-US" sz="2800" dirty="0" smtClean="0"/>
              <a:t>請購單</a:t>
            </a:r>
            <a:r>
              <a:rPr lang="zh-TW" altLang="en-US" dirty="0" smtClean="0">
                <a:hlinkClick r:id="rId3" action="ppaction://hlinkfile"/>
              </a:rPr>
              <a:t>（空白處亦可作說明）</a:t>
            </a:r>
            <a:r>
              <a:rPr lang="zh-TW" altLang="en-US" sz="2800" dirty="0" smtClean="0"/>
              <a:t>或 簽呈</a:t>
            </a:r>
            <a:r>
              <a:rPr lang="en-US" altLang="zh-TW" dirty="0" smtClean="0"/>
              <a:t>(</a:t>
            </a:r>
            <a:r>
              <a:rPr lang="zh-TW" altLang="en-US" dirty="0" smtClean="0"/>
              <a:t>案件複雜須詳細說明時、需備請購單併陳</a:t>
            </a:r>
            <a:r>
              <a:rPr lang="en-US" altLang="zh-TW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經費核定清單 </a:t>
            </a:r>
            <a:r>
              <a:rPr lang="en-US" altLang="zh-TW" dirty="0" smtClean="0"/>
              <a:t>(</a:t>
            </a:r>
            <a:r>
              <a:rPr lang="zh-TW" altLang="en-US" dirty="0" smtClean="0"/>
              <a:t>研究計畫編號</a:t>
            </a:r>
            <a:r>
              <a:rPr lang="en-US" altLang="zh-TW" dirty="0" smtClean="0"/>
              <a:t>) </a:t>
            </a:r>
            <a:r>
              <a:rPr lang="zh-TW" altLang="en-US" sz="2800" dirty="0" smtClean="0"/>
              <a:t>或預算表</a:t>
            </a:r>
            <a:endParaRPr lang="en-US" altLang="zh-TW" sz="2800" dirty="0" smtClean="0"/>
          </a:p>
          <a:p>
            <a:pPr>
              <a:lnSpc>
                <a:spcPts val="3000"/>
              </a:lnSpc>
              <a:spcBef>
                <a:spcPts val="0"/>
              </a:spcBef>
              <a:buNone/>
            </a:pPr>
            <a:r>
              <a:rPr lang="zh-TW" altLang="en-US" dirty="0" smtClean="0"/>
              <a:t>      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確認預算來源並標明來源處</a:t>
            </a:r>
            <a:r>
              <a:rPr lang="zh-TW" altLang="en-US" dirty="0" smtClean="0"/>
              <a:t>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活動企劃書</a:t>
            </a:r>
            <a:endParaRPr lang="en-US" altLang="zh-TW" sz="2800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需求規格（或項目）</a:t>
            </a:r>
            <a:endParaRPr lang="en-US" altLang="zh-TW" sz="2800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>
                <a:hlinkClick r:id="rId2"/>
              </a:rPr>
              <a:t>限制性招標申請書</a:t>
            </a:r>
            <a:r>
              <a:rPr lang="zh-TW" altLang="en-US" dirty="0" smtClean="0"/>
              <a:t>（例如指定廠商供應）</a:t>
            </a:r>
            <a:endParaRPr lang="en-US" altLang="zh-TW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廠商報價資料</a:t>
            </a:r>
            <a:r>
              <a:rPr lang="zh-TW" altLang="en-US" dirty="0" smtClean="0"/>
              <a:t>（愈詳細明確愈好）</a:t>
            </a:r>
            <a:endParaRPr lang="en-US" altLang="zh-TW" dirty="0" smtClean="0"/>
          </a:p>
          <a:p>
            <a:pPr>
              <a:lnSpc>
                <a:spcPts val="4000"/>
              </a:lnSpc>
            </a:pPr>
            <a:r>
              <a:rPr lang="zh-TW" altLang="en-US" sz="2800" dirty="0" smtClean="0"/>
              <a:t>其它</a:t>
            </a:r>
            <a:r>
              <a:rPr lang="zh-TW" altLang="en-US" dirty="0" smtClean="0"/>
              <a:t>（例如佐證之公文、 獨家產品證明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等）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19BE55E9-31C9-4DE2-8E72-E4BD7EE139D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txDef>
      <a:spPr>
        <a:noFill/>
        <a:ln w="3175">
          <a:solidFill>
            <a:schemeClr val="tx1"/>
          </a:solidFill>
        </a:ln>
      </a:spPr>
      <a:bodyPr wrap="square" rtlCol="0">
        <a:spAutoFit/>
      </a:bodyPr>
      <a:lstStyle>
        <a:defPPr>
          <a:spcBef>
            <a:spcPts val="0"/>
          </a:spcBef>
          <a:spcAft>
            <a:spcPts val="0"/>
          </a:spcAft>
          <a:buNone/>
          <a:defRPr spc="-300" dirty="0" smtClean="0">
            <a:latin typeface="標楷體" pitchFamily="65" charset="-120"/>
            <a:ea typeface="標楷體" pitchFamily="65" charset="-12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6764</TotalTime>
  <Words>2498</Words>
  <Application>Microsoft Office PowerPoint</Application>
  <PresentationFormat>如螢幕大小 (4:3)</PresentationFormat>
  <Paragraphs>289</Paragraphs>
  <Slides>28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壁窗</vt:lpstr>
      <vt:lpstr>104年度新進行政人員教育訓練 財物／勞務 採購程序與核銷作業</vt:lpstr>
      <vt:lpstr>一般財物勞務採購區分</vt:lpstr>
      <vt:lpstr>單位自行採購（未達10萬元）－作業流程</vt:lpstr>
      <vt:lpstr>委託總務處採購〈逾10萬元(含)〉-作業流程</vt:lpstr>
      <vt:lpstr>採購應注意之重要事項（一）</vt:lpstr>
      <vt:lpstr>採購應注意之重要事項（二）</vt:lpstr>
      <vt:lpstr>如何進入財產物品請購系統？</vt:lpstr>
      <vt:lpstr>投影片 8</vt:lpstr>
      <vt:lpstr>請購案應備文件彙整表(視案件性質不同！)</vt:lpstr>
      <vt:lpstr>請購案應備文件 (共同供應契約案)</vt:lpstr>
      <vt:lpstr>請購案應備文件 (逕向國外採購案)  </vt:lpstr>
      <vt:lpstr>逾10萬元以上招標、決標</vt:lpstr>
      <vt:lpstr>案件單純逾10萬元以上 請購至決標概估時程（一）</vt:lpstr>
      <vt:lpstr>案件單純逾10萬元以上 請購至決標概估時程（二）</vt:lpstr>
      <vt:lpstr>履約管理</vt:lpstr>
      <vt:lpstr>契約變更內容：        ◎規格、數量…與（或）金額     ◎履約期限…等</vt:lpstr>
      <vt:lpstr>驗收作業（一） 10萬元以下，單位自行驗收</vt:lpstr>
      <vt:lpstr>驗收作業（二）逾10萬元，通知總務處○ ○組辦理驗收</vt:lpstr>
      <vt:lpstr>核銷作業</vt:lpstr>
      <vt:lpstr>核銷流程</vt:lpstr>
      <vt:lpstr>核銷時程 (依案件繁簡程度而有不同！)</vt:lpstr>
      <vt:lpstr>政策配合</vt:lpstr>
      <vt:lpstr>本校財物勞務採購流程圖</vt:lpstr>
      <vt:lpstr>招標規範常見錯誤態樣(一)</vt:lpstr>
      <vt:lpstr>招標規範常見錯誤態樣(二)</vt:lpstr>
      <vt:lpstr>總務處採購業務聯絡人（一）</vt:lpstr>
      <vt:lpstr>總務處採購業務聯絡人（二）</vt:lpstr>
      <vt:lpstr>投影片 28</vt:lpstr>
    </vt:vector>
  </TitlesOfParts>
  <Company>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學習樂在工讀</dc:title>
  <dc:creator>1</dc:creator>
  <cp:lastModifiedBy>user</cp:lastModifiedBy>
  <cp:revision>781</cp:revision>
  <dcterms:created xsi:type="dcterms:W3CDTF">2005-03-27T13:26:41Z</dcterms:created>
  <dcterms:modified xsi:type="dcterms:W3CDTF">2015-05-07T07:17:39Z</dcterms:modified>
</cp:coreProperties>
</file>